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5"/>
  </p:notesMasterIdLst>
  <p:sldIdLst>
    <p:sldId id="457" r:id="rId2"/>
    <p:sldId id="458" r:id="rId3"/>
    <p:sldId id="459" r:id="rId4"/>
    <p:sldId id="460" r:id="rId5"/>
    <p:sldId id="461" r:id="rId6"/>
    <p:sldId id="462" r:id="rId7"/>
    <p:sldId id="292" r:id="rId8"/>
    <p:sldId id="464" r:id="rId9"/>
    <p:sldId id="410" r:id="rId10"/>
    <p:sldId id="417" r:id="rId11"/>
    <p:sldId id="418" r:id="rId12"/>
    <p:sldId id="421" r:id="rId13"/>
    <p:sldId id="300" r:id="rId14"/>
    <p:sldId id="404" r:id="rId15"/>
    <p:sldId id="470" r:id="rId16"/>
    <p:sldId id="476" r:id="rId17"/>
    <p:sldId id="477" r:id="rId18"/>
    <p:sldId id="478" r:id="rId19"/>
    <p:sldId id="481" r:id="rId20"/>
    <p:sldId id="376" r:id="rId21"/>
    <p:sldId id="429" r:id="rId22"/>
    <p:sldId id="394" r:id="rId23"/>
    <p:sldId id="384" r:id="rId24"/>
    <p:sldId id="453" r:id="rId25"/>
    <p:sldId id="369" r:id="rId26"/>
    <p:sldId id="430" r:id="rId27"/>
    <p:sldId id="432" r:id="rId28"/>
    <p:sldId id="365" r:id="rId29"/>
    <p:sldId id="397" r:id="rId30"/>
    <p:sldId id="396" r:id="rId31"/>
    <p:sldId id="443" r:id="rId32"/>
    <p:sldId id="445" r:id="rId33"/>
    <p:sldId id="482" r:id="rId34"/>
    <p:sldId id="451" r:id="rId35"/>
    <p:sldId id="450" r:id="rId36"/>
    <p:sldId id="447" r:id="rId37"/>
    <p:sldId id="274" r:id="rId38"/>
    <p:sldId id="317" r:id="rId39"/>
    <p:sldId id="318" r:id="rId40"/>
    <p:sldId id="319" r:id="rId41"/>
    <p:sldId id="313" r:id="rId42"/>
    <p:sldId id="454" r:id="rId43"/>
    <p:sldId id="259" r:id="rId44"/>
    <p:sldId id="293" r:id="rId45"/>
    <p:sldId id="261" r:id="rId46"/>
    <p:sldId id="258" r:id="rId47"/>
    <p:sldId id="268" r:id="rId48"/>
    <p:sldId id="269" r:id="rId49"/>
    <p:sldId id="272" r:id="rId50"/>
    <p:sldId id="456" r:id="rId51"/>
    <p:sldId id="271" r:id="rId52"/>
    <p:sldId id="485" r:id="rId53"/>
    <p:sldId id="469" r:id="rId5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oja Perera" initials="AP" lastIdx="4" clrIdx="0">
    <p:extLst>
      <p:ext uri="{19B8F6BF-5375-455C-9EA6-DF929625EA0E}">
        <p15:presenceInfo xmlns:p15="http://schemas.microsoft.com/office/powerpoint/2012/main" userId="S::AGP@stowers.org::ed1c5364-64a6-4eb4-bbab-79ccced9092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3" autoAdjust="0"/>
    <p:restoredTop sz="84011" autoAdjust="0"/>
  </p:normalViewPr>
  <p:slideViewPr>
    <p:cSldViewPr snapToGrid="0">
      <p:cViewPr>
        <p:scale>
          <a:sx n="64" d="100"/>
          <a:sy n="64" d="100"/>
        </p:scale>
        <p:origin x="1276" y="5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09AB73-6BD2-4FD4-8FB3-51DBAE8A4B2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26281D6-2087-43B3-96DD-B029BF5290DF}">
      <dgm:prSet/>
      <dgm:spPr/>
      <dgm:t>
        <a:bodyPr/>
        <a:lstStyle/>
        <a:p>
          <a:r>
            <a:rPr lang="en-US" dirty="0"/>
            <a:t>Sequencing based (unbiased, whole transcriptome)</a:t>
          </a:r>
        </a:p>
      </dgm:t>
    </dgm:pt>
    <dgm:pt modelId="{2A61D4F5-6098-4DE3-88DB-F5A9242BE8E2}" type="parTrans" cxnId="{1D07CA30-A44C-4494-983B-A30444E51A51}">
      <dgm:prSet/>
      <dgm:spPr/>
      <dgm:t>
        <a:bodyPr/>
        <a:lstStyle/>
        <a:p>
          <a:endParaRPr lang="en-US"/>
        </a:p>
      </dgm:t>
    </dgm:pt>
    <dgm:pt modelId="{0D121078-DCCF-4202-AFED-97CF0C50D249}" type="sibTrans" cxnId="{1D07CA30-A44C-4494-983B-A30444E51A51}">
      <dgm:prSet/>
      <dgm:spPr/>
      <dgm:t>
        <a:bodyPr/>
        <a:lstStyle/>
        <a:p>
          <a:endParaRPr lang="en-US"/>
        </a:p>
      </dgm:t>
    </dgm:pt>
    <dgm:pt modelId="{3984B140-CA15-4823-AEA3-064B9C0858CE}">
      <dgm:prSet/>
      <dgm:spPr/>
      <dgm:t>
        <a:bodyPr/>
        <a:lstStyle/>
        <a:p>
          <a:r>
            <a:rPr lang="en-US" dirty="0" err="1"/>
            <a:t>Visium</a:t>
          </a:r>
          <a:r>
            <a:rPr lang="en-US" dirty="0"/>
            <a:t> HD (10X Genomics)</a:t>
          </a:r>
        </a:p>
      </dgm:t>
    </dgm:pt>
    <dgm:pt modelId="{15E136C2-9FD4-4073-9C42-4494F23ED362}" type="parTrans" cxnId="{3B9A5A85-0E5B-4E96-BA86-8EA10E204EC3}">
      <dgm:prSet/>
      <dgm:spPr/>
      <dgm:t>
        <a:bodyPr/>
        <a:lstStyle/>
        <a:p>
          <a:endParaRPr lang="en-US"/>
        </a:p>
      </dgm:t>
    </dgm:pt>
    <dgm:pt modelId="{89B75D16-E2D9-4128-9B7C-147703030F99}" type="sibTrans" cxnId="{3B9A5A85-0E5B-4E96-BA86-8EA10E204EC3}">
      <dgm:prSet/>
      <dgm:spPr/>
      <dgm:t>
        <a:bodyPr/>
        <a:lstStyle/>
        <a:p>
          <a:endParaRPr lang="en-US"/>
        </a:p>
      </dgm:t>
    </dgm:pt>
    <dgm:pt modelId="{E5CA278F-847E-4533-B35D-EB44F01270BB}">
      <dgm:prSet/>
      <dgm:spPr/>
      <dgm:t>
        <a:bodyPr/>
        <a:lstStyle/>
        <a:p>
          <a:r>
            <a:rPr lang="en-US" dirty="0"/>
            <a:t>Imaging based (with probe panels)</a:t>
          </a:r>
        </a:p>
      </dgm:t>
    </dgm:pt>
    <dgm:pt modelId="{F9621BF0-9E0B-43CF-9321-C5215246BEF2}" type="parTrans" cxnId="{C58A91C5-DBD0-46FF-8ED6-27CC6491BAB9}">
      <dgm:prSet/>
      <dgm:spPr/>
      <dgm:t>
        <a:bodyPr/>
        <a:lstStyle/>
        <a:p>
          <a:endParaRPr lang="en-US"/>
        </a:p>
      </dgm:t>
    </dgm:pt>
    <dgm:pt modelId="{97C23C49-7991-4C59-AE5E-3CA66665FEE0}" type="sibTrans" cxnId="{C58A91C5-DBD0-46FF-8ED6-27CC6491BAB9}">
      <dgm:prSet/>
      <dgm:spPr/>
      <dgm:t>
        <a:bodyPr/>
        <a:lstStyle/>
        <a:p>
          <a:endParaRPr lang="en-US"/>
        </a:p>
      </dgm:t>
    </dgm:pt>
    <dgm:pt modelId="{5D77827F-5AC3-4E5D-979A-6D9A26C6068B}">
      <dgm:prSet/>
      <dgm:spPr/>
      <dgm:t>
        <a:bodyPr/>
        <a:lstStyle/>
        <a:p>
          <a:r>
            <a:rPr lang="en-US" dirty="0"/>
            <a:t>10X Genomics Xenium</a:t>
          </a:r>
        </a:p>
      </dgm:t>
    </dgm:pt>
    <dgm:pt modelId="{855857E2-5662-4355-9EF3-0AE183DD2D95}" type="parTrans" cxnId="{6555753F-82E1-415F-AA4F-BB667FC3E52C}">
      <dgm:prSet/>
      <dgm:spPr/>
      <dgm:t>
        <a:bodyPr/>
        <a:lstStyle/>
        <a:p>
          <a:endParaRPr lang="en-US"/>
        </a:p>
      </dgm:t>
    </dgm:pt>
    <dgm:pt modelId="{4A159D0C-859D-4225-929A-F4A00E687E13}" type="sibTrans" cxnId="{6555753F-82E1-415F-AA4F-BB667FC3E52C}">
      <dgm:prSet/>
      <dgm:spPr/>
      <dgm:t>
        <a:bodyPr/>
        <a:lstStyle/>
        <a:p>
          <a:endParaRPr lang="en-US"/>
        </a:p>
      </dgm:t>
    </dgm:pt>
    <dgm:pt modelId="{61837416-FC10-4222-8036-08529EB928F8}">
      <dgm:prSet/>
      <dgm:spPr/>
      <dgm:t>
        <a:bodyPr/>
        <a:lstStyle/>
        <a:p>
          <a:r>
            <a:rPr lang="en-US" dirty="0" err="1"/>
            <a:t>Nanostring</a:t>
          </a:r>
          <a:r>
            <a:rPr lang="en-US" dirty="0"/>
            <a:t> </a:t>
          </a:r>
          <a:r>
            <a:rPr lang="en-US" dirty="0" err="1"/>
            <a:t>CosMx</a:t>
          </a:r>
          <a:endParaRPr lang="en-US" dirty="0"/>
        </a:p>
      </dgm:t>
    </dgm:pt>
    <dgm:pt modelId="{F01B0782-19D7-4535-943D-FD9194543A9B}" type="parTrans" cxnId="{D28B1333-3F0B-40FF-B20E-D2701848740E}">
      <dgm:prSet/>
      <dgm:spPr/>
      <dgm:t>
        <a:bodyPr/>
        <a:lstStyle/>
        <a:p>
          <a:endParaRPr lang="en-US"/>
        </a:p>
      </dgm:t>
    </dgm:pt>
    <dgm:pt modelId="{8D813713-FD22-42CD-A615-A4F7298CD4FF}" type="sibTrans" cxnId="{D28B1333-3F0B-40FF-B20E-D2701848740E}">
      <dgm:prSet/>
      <dgm:spPr/>
      <dgm:t>
        <a:bodyPr/>
        <a:lstStyle/>
        <a:p>
          <a:endParaRPr lang="en-US"/>
        </a:p>
      </dgm:t>
    </dgm:pt>
    <dgm:pt modelId="{5FD793E7-8C5B-4EFA-A489-42359F32BFDE}">
      <dgm:prSet/>
      <dgm:spPr/>
      <dgm:t>
        <a:bodyPr/>
        <a:lstStyle/>
        <a:p>
          <a:r>
            <a:rPr lang="en-US"/>
            <a:t>Resolve</a:t>
          </a:r>
        </a:p>
      </dgm:t>
    </dgm:pt>
    <dgm:pt modelId="{2A02457D-2935-44DB-9425-78D0CAA68680}" type="parTrans" cxnId="{15059628-B8EB-423D-B9A1-34FCAD071A6B}">
      <dgm:prSet/>
      <dgm:spPr/>
      <dgm:t>
        <a:bodyPr/>
        <a:lstStyle/>
        <a:p>
          <a:endParaRPr lang="en-US"/>
        </a:p>
      </dgm:t>
    </dgm:pt>
    <dgm:pt modelId="{B31BA47C-A910-4E5F-9178-2FE45EC2FC0F}" type="sibTrans" cxnId="{15059628-B8EB-423D-B9A1-34FCAD071A6B}">
      <dgm:prSet/>
      <dgm:spPr/>
      <dgm:t>
        <a:bodyPr/>
        <a:lstStyle/>
        <a:p>
          <a:endParaRPr lang="en-US"/>
        </a:p>
      </dgm:t>
    </dgm:pt>
    <dgm:pt modelId="{4AE270B8-594A-4BFA-8CB7-AB3BB1F72691}">
      <dgm:prSet/>
      <dgm:spPr/>
      <dgm:t>
        <a:bodyPr/>
        <a:lstStyle/>
        <a:p>
          <a:r>
            <a:rPr lang="en-US"/>
            <a:t>Vizgen</a:t>
          </a:r>
        </a:p>
      </dgm:t>
    </dgm:pt>
    <dgm:pt modelId="{891A60CF-67AF-4752-85E0-3A3A5E03FD9A}" type="parTrans" cxnId="{8AE8135C-B5B3-4248-AE6A-2EEEB379B097}">
      <dgm:prSet/>
      <dgm:spPr/>
      <dgm:t>
        <a:bodyPr/>
        <a:lstStyle/>
        <a:p>
          <a:endParaRPr lang="en-US"/>
        </a:p>
      </dgm:t>
    </dgm:pt>
    <dgm:pt modelId="{1F8B3969-7ADC-4F3E-8769-A699A5A62EA5}" type="sibTrans" cxnId="{8AE8135C-B5B3-4248-AE6A-2EEEB379B097}">
      <dgm:prSet/>
      <dgm:spPr/>
      <dgm:t>
        <a:bodyPr/>
        <a:lstStyle/>
        <a:p>
          <a:endParaRPr lang="en-US"/>
        </a:p>
      </dgm:t>
    </dgm:pt>
    <dgm:pt modelId="{ADBFFA33-6515-452A-B113-1FD0E701773F}">
      <dgm:prSet/>
      <dgm:spPr/>
      <dgm:t>
        <a:bodyPr/>
        <a:lstStyle/>
        <a:p>
          <a:r>
            <a:rPr lang="en-US" dirty="0"/>
            <a:t>Rebus</a:t>
          </a:r>
        </a:p>
      </dgm:t>
    </dgm:pt>
    <dgm:pt modelId="{72AF32A5-A344-4F24-8E11-54E3F3F74A8C}" type="parTrans" cxnId="{EB732263-C0F0-4AFC-B447-E62C72741796}">
      <dgm:prSet/>
      <dgm:spPr/>
      <dgm:t>
        <a:bodyPr/>
        <a:lstStyle/>
        <a:p>
          <a:endParaRPr lang="en-US"/>
        </a:p>
      </dgm:t>
    </dgm:pt>
    <dgm:pt modelId="{F879B89B-ABF3-42B9-AC65-76BAB60A15F5}" type="sibTrans" cxnId="{EB732263-C0F0-4AFC-B447-E62C72741796}">
      <dgm:prSet/>
      <dgm:spPr/>
      <dgm:t>
        <a:bodyPr/>
        <a:lstStyle/>
        <a:p>
          <a:endParaRPr lang="en-US"/>
        </a:p>
      </dgm:t>
    </dgm:pt>
    <dgm:pt modelId="{97EDBF21-791A-44AD-AC25-702964E07297}">
      <dgm:prSet/>
      <dgm:spPr/>
      <dgm:t>
        <a:bodyPr/>
        <a:lstStyle/>
        <a:p>
          <a:r>
            <a:rPr lang="en-US" dirty="0"/>
            <a:t>Curio Seeker and Trekker (Curio Biosciences)</a:t>
          </a:r>
        </a:p>
      </dgm:t>
    </dgm:pt>
    <dgm:pt modelId="{DC0292C0-4D6D-43AB-8350-A61152954E39}" type="parTrans" cxnId="{5155B983-A8CB-4AD1-90A2-895E23EB24C7}">
      <dgm:prSet/>
      <dgm:spPr/>
      <dgm:t>
        <a:bodyPr/>
        <a:lstStyle/>
        <a:p>
          <a:endParaRPr lang="en-US"/>
        </a:p>
      </dgm:t>
    </dgm:pt>
    <dgm:pt modelId="{69B340B4-CAF2-454E-9678-2B5B7368BD38}" type="sibTrans" cxnId="{5155B983-A8CB-4AD1-90A2-895E23EB24C7}">
      <dgm:prSet/>
      <dgm:spPr/>
      <dgm:t>
        <a:bodyPr/>
        <a:lstStyle/>
        <a:p>
          <a:endParaRPr lang="en-US"/>
        </a:p>
      </dgm:t>
    </dgm:pt>
    <dgm:pt modelId="{7E187C22-DBFD-4D2A-B207-CAAF07F6509D}">
      <dgm:prSet/>
      <dgm:spPr/>
      <dgm:t>
        <a:bodyPr/>
        <a:lstStyle/>
        <a:p>
          <a:r>
            <a:rPr lang="en-US" dirty="0"/>
            <a:t>Akoya…</a:t>
          </a:r>
        </a:p>
      </dgm:t>
    </dgm:pt>
    <dgm:pt modelId="{E34D491D-1F96-4770-A909-51760B8658A8}" type="parTrans" cxnId="{1796D149-DAC4-4FE3-B4CC-2D89B818E68B}">
      <dgm:prSet/>
      <dgm:spPr/>
      <dgm:t>
        <a:bodyPr/>
        <a:lstStyle/>
        <a:p>
          <a:endParaRPr lang="en-US"/>
        </a:p>
      </dgm:t>
    </dgm:pt>
    <dgm:pt modelId="{EB36072F-83ED-496B-A0BE-35966D12DCA6}" type="sibTrans" cxnId="{1796D149-DAC4-4FE3-B4CC-2D89B818E68B}">
      <dgm:prSet/>
      <dgm:spPr/>
      <dgm:t>
        <a:bodyPr/>
        <a:lstStyle/>
        <a:p>
          <a:endParaRPr lang="en-US"/>
        </a:p>
      </dgm:t>
    </dgm:pt>
    <dgm:pt modelId="{8B2BCB21-9285-4843-87DD-BF5BC49E7882}">
      <dgm:prSet/>
      <dgm:spPr/>
      <dgm:t>
        <a:bodyPr/>
        <a:lstStyle/>
        <a:p>
          <a:r>
            <a:rPr lang="en-US" dirty="0"/>
            <a:t>Stereo-Seq/STORM-Seq (Complete Genomics)</a:t>
          </a:r>
        </a:p>
      </dgm:t>
    </dgm:pt>
    <dgm:pt modelId="{9E3B0F93-B26D-4A66-A0AD-CD00B5CBEE03}" type="parTrans" cxnId="{D1C0886C-6ED5-4B4A-8784-34E0D32E16F1}">
      <dgm:prSet/>
      <dgm:spPr/>
      <dgm:t>
        <a:bodyPr/>
        <a:lstStyle/>
        <a:p>
          <a:endParaRPr lang="en-US"/>
        </a:p>
      </dgm:t>
    </dgm:pt>
    <dgm:pt modelId="{D0870582-AC5D-49DD-9AB0-700DD439A76A}" type="sibTrans" cxnId="{D1C0886C-6ED5-4B4A-8784-34E0D32E16F1}">
      <dgm:prSet/>
      <dgm:spPr/>
      <dgm:t>
        <a:bodyPr/>
        <a:lstStyle/>
        <a:p>
          <a:endParaRPr lang="en-US"/>
        </a:p>
      </dgm:t>
    </dgm:pt>
    <dgm:pt modelId="{25A46C7D-718D-4BCA-88A3-4CA5F3CDCB20}" type="pres">
      <dgm:prSet presAssocID="{BD09AB73-6BD2-4FD4-8FB3-51DBAE8A4B2D}" presName="Name0" presStyleCnt="0">
        <dgm:presLayoutVars>
          <dgm:dir/>
          <dgm:animLvl val="lvl"/>
          <dgm:resizeHandles val="exact"/>
        </dgm:presLayoutVars>
      </dgm:prSet>
      <dgm:spPr/>
    </dgm:pt>
    <dgm:pt modelId="{E7F050D7-4491-4595-B6DC-44E9CA278F3E}" type="pres">
      <dgm:prSet presAssocID="{826281D6-2087-43B3-96DD-B029BF5290DF}" presName="composite" presStyleCnt="0"/>
      <dgm:spPr/>
    </dgm:pt>
    <dgm:pt modelId="{60280F20-8B1C-4B74-A371-5F498762E3F1}" type="pres">
      <dgm:prSet presAssocID="{826281D6-2087-43B3-96DD-B029BF5290DF}" presName="parTx" presStyleLbl="alignNode1" presStyleIdx="0" presStyleCnt="2" custLinFactY="-200000" custLinFactNeighborX="-3343" custLinFactNeighborY="-296094">
        <dgm:presLayoutVars>
          <dgm:chMax val="0"/>
          <dgm:chPref val="0"/>
          <dgm:bulletEnabled val="1"/>
        </dgm:presLayoutVars>
      </dgm:prSet>
      <dgm:spPr/>
    </dgm:pt>
    <dgm:pt modelId="{B4B90E0D-8B90-442B-B2B0-CC581425D5A2}" type="pres">
      <dgm:prSet presAssocID="{826281D6-2087-43B3-96DD-B029BF5290DF}" presName="desTx" presStyleLbl="alignAccFollowNode1" presStyleIdx="0" presStyleCnt="2">
        <dgm:presLayoutVars>
          <dgm:bulletEnabled val="1"/>
        </dgm:presLayoutVars>
      </dgm:prSet>
      <dgm:spPr/>
    </dgm:pt>
    <dgm:pt modelId="{6DE388D2-A6E9-41E4-9735-88A7A2430252}" type="pres">
      <dgm:prSet presAssocID="{0D121078-DCCF-4202-AFED-97CF0C50D249}" presName="space" presStyleCnt="0"/>
      <dgm:spPr/>
    </dgm:pt>
    <dgm:pt modelId="{BA429950-1774-4AFC-B41E-13486EEA731F}" type="pres">
      <dgm:prSet presAssocID="{E5CA278F-847E-4533-B35D-EB44F01270BB}" presName="composite" presStyleCnt="0"/>
      <dgm:spPr/>
    </dgm:pt>
    <dgm:pt modelId="{813195D4-4726-4BF8-8886-928C31E5449B}" type="pres">
      <dgm:prSet presAssocID="{E5CA278F-847E-4533-B35D-EB44F01270BB}" presName="parTx" presStyleLbl="alignNode1" presStyleIdx="1" presStyleCnt="2">
        <dgm:presLayoutVars>
          <dgm:chMax val="0"/>
          <dgm:chPref val="0"/>
          <dgm:bulletEnabled val="1"/>
        </dgm:presLayoutVars>
      </dgm:prSet>
      <dgm:spPr/>
    </dgm:pt>
    <dgm:pt modelId="{9E23A3A7-351E-49DC-A957-96C25B1E7B31}" type="pres">
      <dgm:prSet presAssocID="{E5CA278F-847E-4533-B35D-EB44F01270BB}" presName="desTx" presStyleLbl="alignAccFollowNode1" presStyleIdx="1" presStyleCnt="2">
        <dgm:presLayoutVars>
          <dgm:bulletEnabled val="1"/>
        </dgm:presLayoutVars>
      </dgm:prSet>
      <dgm:spPr/>
    </dgm:pt>
  </dgm:ptLst>
  <dgm:cxnLst>
    <dgm:cxn modelId="{1BD27D07-E002-43B7-ADE1-4DE741DBD8E8}" type="presOf" srcId="{61837416-FC10-4222-8036-08529EB928F8}" destId="{9E23A3A7-351E-49DC-A957-96C25B1E7B31}" srcOrd="0" destOrd="1" presId="urn:microsoft.com/office/officeart/2005/8/layout/hList1"/>
    <dgm:cxn modelId="{62111915-4E4E-4331-937E-B51AAFC2D0AA}" type="presOf" srcId="{5D77827F-5AC3-4E5D-979A-6D9A26C6068B}" destId="{9E23A3A7-351E-49DC-A957-96C25B1E7B31}" srcOrd="0" destOrd="0" presId="urn:microsoft.com/office/officeart/2005/8/layout/hList1"/>
    <dgm:cxn modelId="{15059628-B8EB-423D-B9A1-34FCAD071A6B}" srcId="{E5CA278F-847E-4533-B35D-EB44F01270BB}" destId="{5FD793E7-8C5B-4EFA-A489-42359F32BFDE}" srcOrd="2" destOrd="0" parTransId="{2A02457D-2935-44DB-9425-78D0CAA68680}" sibTransId="{B31BA47C-A910-4E5F-9178-2FE45EC2FC0F}"/>
    <dgm:cxn modelId="{26E7B129-3042-4BFC-805B-FAA7F3A8E885}" type="presOf" srcId="{97EDBF21-791A-44AD-AC25-702964E07297}" destId="{B4B90E0D-8B90-442B-B2B0-CC581425D5A2}" srcOrd="0" destOrd="1" presId="urn:microsoft.com/office/officeart/2005/8/layout/hList1"/>
    <dgm:cxn modelId="{1D07CA30-A44C-4494-983B-A30444E51A51}" srcId="{BD09AB73-6BD2-4FD4-8FB3-51DBAE8A4B2D}" destId="{826281D6-2087-43B3-96DD-B029BF5290DF}" srcOrd="0" destOrd="0" parTransId="{2A61D4F5-6098-4DE3-88DB-F5A9242BE8E2}" sibTransId="{0D121078-DCCF-4202-AFED-97CF0C50D249}"/>
    <dgm:cxn modelId="{D28B1333-3F0B-40FF-B20E-D2701848740E}" srcId="{E5CA278F-847E-4533-B35D-EB44F01270BB}" destId="{61837416-FC10-4222-8036-08529EB928F8}" srcOrd="1" destOrd="0" parTransId="{F01B0782-19D7-4535-943D-FD9194543A9B}" sibTransId="{8D813713-FD22-42CD-A615-A4F7298CD4FF}"/>
    <dgm:cxn modelId="{6555753F-82E1-415F-AA4F-BB667FC3E52C}" srcId="{E5CA278F-847E-4533-B35D-EB44F01270BB}" destId="{5D77827F-5AC3-4E5D-979A-6D9A26C6068B}" srcOrd="0" destOrd="0" parTransId="{855857E2-5662-4355-9EF3-0AE183DD2D95}" sibTransId="{4A159D0C-859D-4225-929A-F4A00E687E13}"/>
    <dgm:cxn modelId="{8AE8135C-B5B3-4248-AE6A-2EEEB379B097}" srcId="{E5CA278F-847E-4533-B35D-EB44F01270BB}" destId="{4AE270B8-594A-4BFA-8CB7-AB3BB1F72691}" srcOrd="3" destOrd="0" parTransId="{891A60CF-67AF-4752-85E0-3A3A5E03FD9A}" sibTransId="{1F8B3969-7ADC-4F3E-8769-A699A5A62EA5}"/>
    <dgm:cxn modelId="{EB732263-C0F0-4AFC-B447-E62C72741796}" srcId="{E5CA278F-847E-4533-B35D-EB44F01270BB}" destId="{ADBFFA33-6515-452A-B113-1FD0E701773F}" srcOrd="4" destOrd="0" parTransId="{72AF32A5-A344-4F24-8E11-54E3F3F74A8C}" sibTransId="{F879B89B-ABF3-42B9-AC65-76BAB60A15F5}"/>
    <dgm:cxn modelId="{1796D149-DAC4-4FE3-B4CC-2D89B818E68B}" srcId="{E5CA278F-847E-4533-B35D-EB44F01270BB}" destId="{7E187C22-DBFD-4D2A-B207-CAAF07F6509D}" srcOrd="5" destOrd="0" parTransId="{E34D491D-1F96-4770-A909-51760B8658A8}" sibTransId="{EB36072F-83ED-496B-A0BE-35966D12DCA6}"/>
    <dgm:cxn modelId="{F7427F4C-02DB-4BCD-8571-0AAFA0B6D004}" type="presOf" srcId="{7E187C22-DBFD-4D2A-B207-CAAF07F6509D}" destId="{9E23A3A7-351E-49DC-A957-96C25B1E7B31}" srcOrd="0" destOrd="5" presId="urn:microsoft.com/office/officeart/2005/8/layout/hList1"/>
    <dgm:cxn modelId="{D1C0886C-6ED5-4B4A-8784-34E0D32E16F1}" srcId="{826281D6-2087-43B3-96DD-B029BF5290DF}" destId="{8B2BCB21-9285-4843-87DD-BF5BC49E7882}" srcOrd="2" destOrd="0" parTransId="{9E3B0F93-B26D-4A66-A0AD-CD00B5CBEE03}" sibTransId="{D0870582-AC5D-49DD-9AB0-700DD439A76A}"/>
    <dgm:cxn modelId="{5155B983-A8CB-4AD1-90A2-895E23EB24C7}" srcId="{826281D6-2087-43B3-96DD-B029BF5290DF}" destId="{97EDBF21-791A-44AD-AC25-702964E07297}" srcOrd="1" destOrd="0" parTransId="{DC0292C0-4D6D-43AB-8350-A61152954E39}" sibTransId="{69B340B4-CAF2-454E-9678-2B5B7368BD38}"/>
    <dgm:cxn modelId="{3B9A5A85-0E5B-4E96-BA86-8EA10E204EC3}" srcId="{826281D6-2087-43B3-96DD-B029BF5290DF}" destId="{3984B140-CA15-4823-AEA3-064B9C0858CE}" srcOrd="0" destOrd="0" parTransId="{15E136C2-9FD4-4073-9C42-4494F23ED362}" sibTransId="{89B75D16-E2D9-4128-9B7C-147703030F99}"/>
    <dgm:cxn modelId="{197414B7-03A0-4EEF-91DA-96D2867BB4C7}" type="presOf" srcId="{8B2BCB21-9285-4843-87DD-BF5BC49E7882}" destId="{B4B90E0D-8B90-442B-B2B0-CC581425D5A2}" srcOrd="0" destOrd="2" presId="urn:microsoft.com/office/officeart/2005/8/layout/hList1"/>
    <dgm:cxn modelId="{D78E27C2-4A84-44D5-B501-2804230D0B0F}" type="presOf" srcId="{826281D6-2087-43B3-96DD-B029BF5290DF}" destId="{60280F20-8B1C-4B74-A371-5F498762E3F1}" srcOrd="0" destOrd="0" presId="urn:microsoft.com/office/officeart/2005/8/layout/hList1"/>
    <dgm:cxn modelId="{3A2514C3-1A25-4D24-82AD-F6BBBF5D4F8A}" type="presOf" srcId="{BD09AB73-6BD2-4FD4-8FB3-51DBAE8A4B2D}" destId="{25A46C7D-718D-4BCA-88A3-4CA5F3CDCB20}" srcOrd="0" destOrd="0" presId="urn:microsoft.com/office/officeart/2005/8/layout/hList1"/>
    <dgm:cxn modelId="{74911EC5-7A29-4A22-8FB3-3B1027B0F11F}" type="presOf" srcId="{3984B140-CA15-4823-AEA3-064B9C0858CE}" destId="{B4B90E0D-8B90-442B-B2B0-CC581425D5A2}" srcOrd="0" destOrd="0" presId="urn:microsoft.com/office/officeart/2005/8/layout/hList1"/>
    <dgm:cxn modelId="{C58A91C5-DBD0-46FF-8ED6-27CC6491BAB9}" srcId="{BD09AB73-6BD2-4FD4-8FB3-51DBAE8A4B2D}" destId="{E5CA278F-847E-4533-B35D-EB44F01270BB}" srcOrd="1" destOrd="0" parTransId="{F9621BF0-9E0B-43CF-9321-C5215246BEF2}" sibTransId="{97C23C49-7991-4C59-AE5E-3CA66665FEE0}"/>
    <dgm:cxn modelId="{2253FBCF-AB1E-456E-BF15-BA4DC6DAC183}" type="presOf" srcId="{ADBFFA33-6515-452A-B113-1FD0E701773F}" destId="{9E23A3A7-351E-49DC-A957-96C25B1E7B31}" srcOrd="0" destOrd="4" presId="urn:microsoft.com/office/officeart/2005/8/layout/hList1"/>
    <dgm:cxn modelId="{AAFBA4D7-9FEC-4A19-B52A-7DB074C27238}" type="presOf" srcId="{4AE270B8-594A-4BFA-8CB7-AB3BB1F72691}" destId="{9E23A3A7-351E-49DC-A957-96C25B1E7B31}" srcOrd="0" destOrd="3" presId="urn:microsoft.com/office/officeart/2005/8/layout/hList1"/>
    <dgm:cxn modelId="{9650A7EA-A39D-4E16-A34F-53F8FF1A21CD}" type="presOf" srcId="{E5CA278F-847E-4533-B35D-EB44F01270BB}" destId="{813195D4-4726-4BF8-8886-928C31E5449B}" srcOrd="0" destOrd="0" presId="urn:microsoft.com/office/officeart/2005/8/layout/hList1"/>
    <dgm:cxn modelId="{AED290FC-A5A0-4869-B94E-20D8D33BF76C}" type="presOf" srcId="{5FD793E7-8C5B-4EFA-A489-42359F32BFDE}" destId="{9E23A3A7-351E-49DC-A957-96C25B1E7B31}" srcOrd="0" destOrd="2" presId="urn:microsoft.com/office/officeart/2005/8/layout/hList1"/>
    <dgm:cxn modelId="{CD0E7C94-E68E-4FC1-BE83-2B77B9A5A730}" type="presParOf" srcId="{25A46C7D-718D-4BCA-88A3-4CA5F3CDCB20}" destId="{E7F050D7-4491-4595-B6DC-44E9CA278F3E}" srcOrd="0" destOrd="0" presId="urn:microsoft.com/office/officeart/2005/8/layout/hList1"/>
    <dgm:cxn modelId="{9D99D463-EABD-4742-A55C-045A5CF0F8BB}" type="presParOf" srcId="{E7F050D7-4491-4595-B6DC-44E9CA278F3E}" destId="{60280F20-8B1C-4B74-A371-5F498762E3F1}" srcOrd="0" destOrd="0" presId="urn:microsoft.com/office/officeart/2005/8/layout/hList1"/>
    <dgm:cxn modelId="{2F13EE8C-6692-4C8B-8DD0-B03FFA48DB93}" type="presParOf" srcId="{E7F050D7-4491-4595-B6DC-44E9CA278F3E}" destId="{B4B90E0D-8B90-442B-B2B0-CC581425D5A2}" srcOrd="1" destOrd="0" presId="urn:microsoft.com/office/officeart/2005/8/layout/hList1"/>
    <dgm:cxn modelId="{9DCC3511-3686-413F-BE8D-D80DB94B696D}" type="presParOf" srcId="{25A46C7D-718D-4BCA-88A3-4CA5F3CDCB20}" destId="{6DE388D2-A6E9-41E4-9735-88A7A2430252}" srcOrd="1" destOrd="0" presId="urn:microsoft.com/office/officeart/2005/8/layout/hList1"/>
    <dgm:cxn modelId="{5C2A996D-0676-49B4-9DD5-FD53D4E12EC0}" type="presParOf" srcId="{25A46C7D-718D-4BCA-88A3-4CA5F3CDCB20}" destId="{BA429950-1774-4AFC-B41E-13486EEA731F}" srcOrd="2" destOrd="0" presId="urn:microsoft.com/office/officeart/2005/8/layout/hList1"/>
    <dgm:cxn modelId="{CE5C6E68-1882-48C4-98D5-7D83AC89D96A}" type="presParOf" srcId="{BA429950-1774-4AFC-B41E-13486EEA731F}" destId="{813195D4-4726-4BF8-8886-928C31E5449B}" srcOrd="0" destOrd="0" presId="urn:microsoft.com/office/officeart/2005/8/layout/hList1"/>
    <dgm:cxn modelId="{0E02D916-3632-43EF-9753-10639EB26789}" type="presParOf" srcId="{BA429950-1774-4AFC-B41E-13486EEA731F}" destId="{9E23A3A7-351E-49DC-A957-96C25B1E7B3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88027B-363C-4C53-97D1-286C65713D25}"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6195A6C4-5825-4EDC-BEBA-6E30F782ADAB}">
      <dgm:prSet phldrT="[Text]" custT="1"/>
      <dgm:spPr>
        <a:solidFill>
          <a:srgbClr val="9BFFFF"/>
        </a:solidFill>
      </dgm:spPr>
      <dgm:t>
        <a:bodyPr/>
        <a:lstStyle/>
        <a:p>
          <a:r>
            <a:rPr lang="en-US" sz="1200" b="1" dirty="0">
              <a:solidFill>
                <a:sysClr val="windowText" lastClr="000000"/>
              </a:solidFill>
            </a:rPr>
            <a:t>Project Planning Meeting</a:t>
          </a:r>
        </a:p>
      </dgm:t>
    </dgm:pt>
    <dgm:pt modelId="{DEBA973C-1B04-4FA6-9EBA-DBA2BAB191DE}" type="parTrans" cxnId="{063E4C5A-A86F-4809-A83E-D1DD56112EC2}">
      <dgm:prSet/>
      <dgm:spPr/>
      <dgm:t>
        <a:bodyPr/>
        <a:lstStyle/>
        <a:p>
          <a:endParaRPr lang="en-US"/>
        </a:p>
      </dgm:t>
    </dgm:pt>
    <dgm:pt modelId="{DE07C04F-F96F-4066-91E1-B4118E2ABA9C}" type="sibTrans" cxnId="{063E4C5A-A86F-4809-A83E-D1DD56112EC2}">
      <dgm:prSet/>
      <dgm:spPr/>
      <dgm:t>
        <a:bodyPr/>
        <a:lstStyle/>
        <a:p>
          <a:endParaRPr lang="en-US"/>
        </a:p>
      </dgm:t>
    </dgm:pt>
    <dgm:pt modelId="{A67A6C3D-1E49-4112-9E47-2EC3DB0D56E7}">
      <dgm:prSet phldrT="[Text]" custT="1"/>
      <dgm:spPr>
        <a:solidFill>
          <a:srgbClr val="FFFFCC"/>
        </a:solidFill>
      </dgm:spPr>
      <dgm:t>
        <a:bodyPr/>
        <a:lstStyle/>
        <a:p>
          <a:r>
            <a:rPr lang="en-US" sz="1200" b="1" dirty="0">
              <a:solidFill>
                <a:sysClr val="windowText" lastClr="000000"/>
              </a:solidFill>
            </a:rPr>
            <a:t>Tissue Sectioning Pilot with Histology team</a:t>
          </a:r>
        </a:p>
      </dgm:t>
    </dgm:pt>
    <dgm:pt modelId="{4BB5695F-02A6-49AE-9BA3-D0EF3B04B62E}" type="parTrans" cxnId="{B84E7C83-A193-4FA7-81D1-2448FA59631A}">
      <dgm:prSet/>
      <dgm:spPr/>
      <dgm:t>
        <a:bodyPr/>
        <a:lstStyle/>
        <a:p>
          <a:endParaRPr lang="en-US"/>
        </a:p>
      </dgm:t>
    </dgm:pt>
    <dgm:pt modelId="{8C95C458-61C0-4080-9FB6-55159D5E8FAA}" type="sibTrans" cxnId="{B84E7C83-A193-4FA7-81D1-2448FA59631A}">
      <dgm:prSet/>
      <dgm:spPr/>
      <dgm:t>
        <a:bodyPr/>
        <a:lstStyle/>
        <a:p>
          <a:endParaRPr lang="en-US"/>
        </a:p>
      </dgm:t>
    </dgm:pt>
    <dgm:pt modelId="{2C7D3D4F-788A-425A-ACEF-2BFC6CCFFA90}">
      <dgm:prSet phldrT="[Text]" custT="1"/>
      <dgm:spPr>
        <a:solidFill>
          <a:srgbClr val="9BFFFF"/>
        </a:solidFill>
      </dgm:spPr>
      <dgm:t>
        <a:bodyPr/>
        <a:lstStyle/>
        <a:p>
          <a:r>
            <a:rPr lang="en-US" sz="1200" b="1" dirty="0">
              <a:solidFill>
                <a:sysClr val="windowText" lastClr="000000"/>
              </a:solidFill>
            </a:rPr>
            <a:t>Schedule Training Run to test nuclei dissociation</a:t>
          </a:r>
        </a:p>
      </dgm:t>
    </dgm:pt>
    <dgm:pt modelId="{0C04F349-1455-4DC2-B65A-A8B511D7EAAE}" type="parTrans" cxnId="{610CB452-739E-4681-BD23-C5700704CFDE}">
      <dgm:prSet/>
      <dgm:spPr/>
      <dgm:t>
        <a:bodyPr/>
        <a:lstStyle/>
        <a:p>
          <a:endParaRPr lang="en-US"/>
        </a:p>
      </dgm:t>
    </dgm:pt>
    <dgm:pt modelId="{E1D2DD38-A896-4B95-B82C-AC34FF771F4B}" type="sibTrans" cxnId="{610CB452-739E-4681-BD23-C5700704CFDE}">
      <dgm:prSet/>
      <dgm:spPr/>
      <dgm:t>
        <a:bodyPr/>
        <a:lstStyle/>
        <a:p>
          <a:endParaRPr lang="en-US"/>
        </a:p>
      </dgm:t>
    </dgm:pt>
    <dgm:pt modelId="{86B2CEF1-DE08-42E8-BFA6-CFA68F866DDB}">
      <dgm:prSet custT="1"/>
      <dgm:spPr>
        <a:solidFill>
          <a:srgbClr val="FFFFCC"/>
        </a:solidFill>
      </dgm:spPr>
      <dgm:t>
        <a:bodyPr/>
        <a:lstStyle/>
        <a:p>
          <a:r>
            <a:rPr lang="en-US" sz="1200" b="1" dirty="0">
              <a:solidFill>
                <a:sysClr val="windowText" lastClr="000000"/>
              </a:solidFill>
            </a:rPr>
            <a:t>Training Run</a:t>
          </a:r>
        </a:p>
        <a:p>
          <a:r>
            <a:rPr lang="en-US" sz="1200" b="1" dirty="0">
              <a:solidFill>
                <a:sysClr val="windowText" lastClr="000000"/>
              </a:solidFill>
            </a:rPr>
            <a:t>Tissue sectioning and placement of sample on Tile by Histology</a:t>
          </a:r>
        </a:p>
      </dgm:t>
    </dgm:pt>
    <dgm:pt modelId="{B8C235B0-5F41-44A1-A413-C4D4630CEEAD}" type="parTrans" cxnId="{C8F23379-6C6F-4838-9681-F7E5AA500DF0}">
      <dgm:prSet/>
      <dgm:spPr/>
      <dgm:t>
        <a:bodyPr/>
        <a:lstStyle/>
        <a:p>
          <a:endParaRPr lang="en-US"/>
        </a:p>
      </dgm:t>
    </dgm:pt>
    <dgm:pt modelId="{87817CBB-F496-441E-822E-BD3821C8BBF1}" type="sibTrans" cxnId="{C8F23379-6C6F-4838-9681-F7E5AA500DF0}">
      <dgm:prSet/>
      <dgm:spPr/>
      <dgm:t>
        <a:bodyPr/>
        <a:lstStyle/>
        <a:p>
          <a:endParaRPr lang="en-US"/>
        </a:p>
      </dgm:t>
    </dgm:pt>
    <dgm:pt modelId="{6C9B54A2-9FD7-49BD-AC6F-B9E7809AF14B}">
      <dgm:prSet custT="1"/>
      <dgm:spPr>
        <a:solidFill>
          <a:srgbClr val="CCFFCC"/>
        </a:solidFill>
      </dgm:spPr>
      <dgm:t>
        <a:bodyPr/>
        <a:lstStyle/>
        <a:p>
          <a:pPr>
            <a:lnSpc>
              <a:spcPct val="90000"/>
            </a:lnSpc>
            <a:spcAft>
              <a:spcPts val="600"/>
            </a:spcAft>
          </a:pPr>
          <a:r>
            <a:rPr lang="en-US" sz="1200" b="1" dirty="0">
              <a:solidFill>
                <a:schemeClr val="tx1"/>
              </a:solidFill>
            </a:rPr>
            <a:t>Training Run</a:t>
          </a:r>
        </a:p>
        <a:p>
          <a:pPr>
            <a:lnSpc>
              <a:spcPct val="90000"/>
            </a:lnSpc>
            <a:spcAft>
              <a:spcPts val="600"/>
            </a:spcAft>
          </a:pPr>
          <a:endParaRPr lang="en-US" sz="100" b="1" dirty="0">
            <a:solidFill>
              <a:schemeClr val="tx1"/>
            </a:solidFill>
          </a:endParaRPr>
        </a:p>
        <a:p>
          <a:pPr>
            <a:lnSpc>
              <a:spcPct val="50000"/>
            </a:lnSpc>
            <a:spcAft>
              <a:spcPts val="600"/>
            </a:spcAft>
          </a:pPr>
          <a:r>
            <a:rPr lang="en-US" sz="1200" b="1" dirty="0">
              <a:solidFill>
                <a:schemeClr val="tx1"/>
              </a:solidFill>
            </a:rPr>
            <a:t>UV Cleavage</a:t>
          </a:r>
        </a:p>
        <a:p>
          <a:pPr>
            <a:lnSpc>
              <a:spcPct val="50000"/>
            </a:lnSpc>
            <a:spcAft>
              <a:spcPts val="600"/>
            </a:spcAft>
          </a:pPr>
          <a:r>
            <a:rPr lang="en-US" sz="1200" b="1" dirty="0">
              <a:solidFill>
                <a:schemeClr val="tx1"/>
              </a:solidFill>
            </a:rPr>
            <a:t>Tissue Clearing</a:t>
          </a:r>
        </a:p>
        <a:p>
          <a:pPr>
            <a:lnSpc>
              <a:spcPct val="50000"/>
            </a:lnSpc>
            <a:spcAft>
              <a:spcPts val="600"/>
            </a:spcAft>
          </a:pPr>
          <a:r>
            <a:rPr lang="en-US" sz="1200" b="1" dirty="0">
              <a:solidFill>
                <a:schemeClr val="tx1"/>
              </a:solidFill>
            </a:rPr>
            <a:t>Nuclei Dissociation</a:t>
          </a:r>
        </a:p>
        <a:p>
          <a:pPr>
            <a:lnSpc>
              <a:spcPct val="50000"/>
            </a:lnSpc>
            <a:spcAft>
              <a:spcPts val="600"/>
            </a:spcAft>
          </a:pPr>
          <a:r>
            <a:rPr lang="en-US" sz="1200" b="1" dirty="0">
              <a:solidFill>
                <a:schemeClr val="tx1"/>
              </a:solidFill>
            </a:rPr>
            <a:t>Nuclei Count</a:t>
          </a:r>
        </a:p>
      </dgm:t>
    </dgm:pt>
    <dgm:pt modelId="{4250EAFB-22B0-4A5D-88A3-0CD9F1F2864A}" type="parTrans" cxnId="{3A9A75A4-1C38-4FF8-BA56-625C971557A9}">
      <dgm:prSet/>
      <dgm:spPr/>
      <dgm:t>
        <a:bodyPr/>
        <a:lstStyle/>
        <a:p>
          <a:endParaRPr lang="en-US"/>
        </a:p>
      </dgm:t>
    </dgm:pt>
    <dgm:pt modelId="{02216646-30F1-4008-8D9E-D1852D5299B7}" type="sibTrans" cxnId="{3A9A75A4-1C38-4FF8-BA56-625C971557A9}">
      <dgm:prSet/>
      <dgm:spPr/>
      <dgm:t>
        <a:bodyPr/>
        <a:lstStyle/>
        <a:p>
          <a:endParaRPr lang="en-US"/>
        </a:p>
      </dgm:t>
    </dgm:pt>
    <dgm:pt modelId="{FD8A1747-22BD-47F9-B378-B26A72D8572F}" type="pres">
      <dgm:prSet presAssocID="{E588027B-363C-4C53-97D1-286C65713D25}" presName="linearFlow" presStyleCnt="0">
        <dgm:presLayoutVars>
          <dgm:resizeHandles val="exact"/>
        </dgm:presLayoutVars>
      </dgm:prSet>
      <dgm:spPr/>
    </dgm:pt>
    <dgm:pt modelId="{517C3DEE-2A31-4158-9E60-DD517CE9B8DB}" type="pres">
      <dgm:prSet presAssocID="{6195A6C4-5825-4EDC-BEBA-6E30F782ADAB}" presName="node" presStyleLbl="node1" presStyleIdx="0" presStyleCnt="5" custScaleX="114879" custScaleY="46089" custLinFactNeighborX="-803" custLinFactNeighborY="-9030">
        <dgm:presLayoutVars>
          <dgm:bulletEnabled val="1"/>
        </dgm:presLayoutVars>
      </dgm:prSet>
      <dgm:spPr/>
    </dgm:pt>
    <dgm:pt modelId="{2681C2E7-BE0F-4742-B733-3DCFF6E5D461}" type="pres">
      <dgm:prSet presAssocID="{DE07C04F-F96F-4066-91E1-B4118E2ABA9C}" presName="sibTrans" presStyleLbl="sibTrans2D1" presStyleIdx="0" presStyleCnt="4"/>
      <dgm:spPr/>
    </dgm:pt>
    <dgm:pt modelId="{30438E2C-C4DA-413E-B0F6-F96238073697}" type="pres">
      <dgm:prSet presAssocID="{DE07C04F-F96F-4066-91E1-B4118E2ABA9C}" presName="connectorText" presStyleLbl="sibTrans2D1" presStyleIdx="0" presStyleCnt="4"/>
      <dgm:spPr/>
    </dgm:pt>
    <dgm:pt modelId="{BA8EC563-61D3-49B8-92E3-952866F8C6F5}" type="pres">
      <dgm:prSet presAssocID="{A67A6C3D-1E49-4112-9E47-2EC3DB0D56E7}" presName="node" presStyleLbl="node1" presStyleIdx="1" presStyleCnt="5" custScaleX="114879" custScaleY="56963">
        <dgm:presLayoutVars>
          <dgm:bulletEnabled val="1"/>
        </dgm:presLayoutVars>
      </dgm:prSet>
      <dgm:spPr/>
    </dgm:pt>
    <dgm:pt modelId="{0A2CA7A7-52F0-4105-AAE7-C6D30DC350D4}" type="pres">
      <dgm:prSet presAssocID="{8C95C458-61C0-4080-9FB6-55159D5E8FAA}" presName="sibTrans" presStyleLbl="sibTrans2D1" presStyleIdx="1" presStyleCnt="4"/>
      <dgm:spPr/>
    </dgm:pt>
    <dgm:pt modelId="{5BD864BD-9EBD-4DD5-9C72-AB9676D5DD11}" type="pres">
      <dgm:prSet presAssocID="{8C95C458-61C0-4080-9FB6-55159D5E8FAA}" presName="connectorText" presStyleLbl="sibTrans2D1" presStyleIdx="1" presStyleCnt="4"/>
      <dgm:spPr/>
    </dgm:pt>
    <dgm:pt modelId="{79E73576-B963-45BE-9661-22CF5FE1AE06}" type="pres">
      <dgm:prSet presAssocID="{2C7D3D4F-788A-425A-ACEF-2BFC6CCFFA90}" presName="node" presStyleLbl="node1" presStyleIdx="2" presStyleCnt="5" custScaleX="114879" custScaleY="60082">
        <dgm:presLayoutVars>
          <dgm:bulletEnabled val="1"/>
        </dgm:presLayoutVars>
      </dgm:prSet>
      <dgm:spPr/>
    </dgm:pt>
    <dgm:pt modelId="{E1B8D178-7E4B-4CAA-8C95-5C4B4C5A37DD}" type="pres">
      <dgm:prSet presAssocID="{E1D2DD38-A896-4B95-B82C-AC34FF771F4B}" presName="sibTrans" presStyleLbl="sibTrans2D1" presStyleIdx="2" presStyleCnt="4"/>
      <dgm:spPr/>
    </dgm:pt>
    <dgm:pt modelId="{55FC96A2-64C0-401A-8C32-1EB1294EB09F}" type="pres">
      <dgm:prSet presAssocID="{E1D2DD38-A896-4B95-B82C-AC34FF771F4B}" presName="connectorText" presStyleLbl="sibTrans2D1" presStyleIdx="2" presStyleCnt="4"/>
      <dgm:spPr/>
    </dgm:pt>
    <dgm:pt modelId="{BC85A276-9723-4BAF-AE4F-A56F207CD3F3}" type="pres">
      <dgm:prSet presAssocID="{86B2CEF1-DE08-42E8-BFA6-CFA68F866DDB}" presName="node" presStyleLbl="node1" presStyleIdx="3" presStyleCnt="5" custScaleX="114879">
        <dgm:presLayoutVars>
          <dgm:bulletEnabled val="1"/>
        </dgm:presLayoutVars>
      </dgm:prSet>
      <dgm:spPr/>
    </dgm:pt>
    <dgm:pt modelId="{11257E4A-C94D-4272-B832-E3463118C4B6}" type="pres">
      <dgm:prSet presAssocID="{87817CBB-F496-441E-822E-BD3821C8BBF1}" presName="sibTrans" presStyleLbl="sibTrans2D1" presStyleIdx="3" presStyleCnt="4"/>
      <dgm:spPr/>
    </dgm:pt>
    <dgm:pt modelId="{33DF55C9-88AC-43AF-9ED4-772C3FE1AE1E}" type="pres">
      <dgm:prSet presAssocID="{87817CBB-F496-441E-822E-BD3821C8BBF1}" presName="connectorText" presStyleLbl="sibTrans2D1" presStyleIdx="3" presStyleCnt="4"/>
      <dgm:spPr/>
    </dgm:pt>
    <dgm:pt modelId="{73EC53BD-825C-4133-AA25-3B481015F063}" type="pres">
      <dgm:prSet presAssocID="{6C9B54A2-9FD7-49BD-AC6F-B9E7809AF14B}" presName="node" presStyleLbl="node1" presStyleIdx="4" presStyleCnt="5" custScaleX="114879" custScaleY="110950">
        <dgm:presLayoutVars>
          <dgm:bulletEnabled val="1"/>
        </dgm:presLayoutVars>
      </dgm:prSet>
      <dgm:spPr/>
    </dgm:pt>
  </dgm:ptLst>
  <dgm:cxnLst>
    <dgm:cxn modelId="{79EC0E02-025C-427F-AF76-30C22A34E8EC}" type="presOf" srcId="{A67A6C3D-1E49-4112-9E47-2EC3DB0D56E7}" destId="{BA8EC563-61D3-49B8-92E3-952866F8C6F5}" srcOrd="0" destOrd="0" presId="urn:microsoft.com/office/officeart/2005/8/layout/process2"/>
    <dgm:cxn modelId="{E26A193B-B5C0-4346-BE90-E4C062A9964C}" type="presOf" srcId="{8C95C458-61C0-4080-9FB6-55159D5E8FAA}" destId="{0A2CA7A7-52F0-4105-AAE7-C6D30DC350D4}" srcOrd="0" destOrd="0" presId="urn:microsoft.com/office/officeart/2005/8/layout/process2"/>
    <dgm:cxn modelId="{8AE3F55E-FF0A-4C31-9A43-63B7E300F8E0}" type="presOf" srcId="{2C7D3D4F-788A-425A-ACEF-2BFC6CCFFA90}" destId="{79E73576-B963-45BE-9661-22CF5FE1AE06}" srcOrd="0" destOrd="0" presId="urn:microsoft.com/office/officeart/2005/8/layout/process2"/>
    <dgm:cxn modelId="{1027BF60-1905-4092-98D8-AB9DDF748BEB}" type="presOf" srcId="{87817CBB-F496-441E-822E-BD3821C8BBF1}" destId="{11257E4A-C94D-4272-B832-E3463118C4B6}" srcOrd="0" destOrd="0" presId="urn:microsoft.com/office/officeart/2005/8/layout/process2"/>
    <dgm:cxn modelId="{E8317E6B-E52B-4154-8B8D-56CC7A1A1350}" type="presOf" srcId="{87817CBB-F496-441E-822E-BD3821C8BBF1}" destId="{33DF55C9-88AC-43AF-9ED4-772C3FE1AE1E}" srcOrd="1" destOrd="0" presId="urn:microsoft.com/office/officeart/2005/8/layout/process2"/>
    <dgm:cxn modelId="{610CB452-739E-4681-BD23-C5700704CFDE}" srcId="{E588027B-363C-4C53-97D1-286C65713D25}" destId="{2C7D3D4F-788A-425A-ACEF-2BFC6CCFFA90}" srcOrd="2" destOrd="0" parTransId="{0C04F349-1455-4DC2-B65A-A8B511D7EAAE}" sibTransId="{E1D2DD38-A896-4B95-B82C-AC34FF771F4B}"/>
    <dgm:cxn modelId="{2FE47176-BF99-46CD-A912-C50B8D2D4097}" type="presOf" srcId="{DE07C04F-F96F-4066-91E1-B4118E2ABA9C}" destId="{30438E2C-C4DA-413E-B0F6-F96238073697}" srcOrd="1" destOrd="0" presId="urn:microsoft.com/office/officeart/2005/8/layout/process2"/>
    <dgm:cxn modelId="{C8F23379-6C6F-4838-9681-F7E5AA500DF0}" srcId="{E588027B-363C-4C53-97D1-286C65713D25}" destId="{86B2CEF1-DE08-42E8-BFA6-CFA68F866DDB}" srcOrd="3" destOrd="0" parTransId="{B8C235B0-5F41-44A1-A413-C4D4630CEEAD}" sibTransId="{87817CBB-F496-441E-822E-BD3821C8BBF1}"/>
    <dgm:cxn modelId="{063E4C5A-A86F-4809-A83E-D1DD56112EC2}" srcId="{E588027B-363C-4C53-97D1-286C65713D25}" destId="{6195A6C4-5825-4EDC-BEBA-6E30F782ADAB}" srcOrd="0" destOrd="0" parTransId="{DEBA973C-1B04-4FA6-9EBA-DBA2BAB191DE}" sibTransId="{DE07C04F-F96F-4066-91E1-B4118E2ABA9C}"/>
    <dgm:cxn modelId="{B84E7C83-A193-4FA7-81D1-2448FA59631A}" srcId="{E588027B-363C-4C53-97D1-286C65713D25}" destId="{A67A6C3D-1E49-4112-9E47-2EC3DB0D56E7}" srcOrd="1" destOrd="0" parTransId="{4BB5695F-02A6-49AE-9BA3-D0EF3B04B62E}" sibTransId="{8C95C458-61C0-4080-9FB6-55159D5E8FAA}"/>
    <dgm:cxn modelId="{8FCE869B-2E8C-416A-9F72-AEC46717B932}" type="presOf" srcId="{E1D2DD38-A896-4B95-B82C-AC34FF771F4B}" destId="{55FC96A2-64C0-401A-8C32-1EB1294EB09F}" srcOrd="1" destOrd="0" presId="urn:microsoft.com/office/officeart/2005/8/layout/process2"/>
    <dgm:cxn modelId="{3A9A75A4-1C38-4FF8-BA56-625C971557A9}" srcId="{E588027B-363C-4C53-97D1-286C65713D25}" destId="{6C9B54A2-9FD7-49BD-AC6F-B9E7809AF14B}" srcOrd="4" destOrd="0" parTransId="{4250EAFB-22B0-4A5D-88A3-0CD9F1F2864A}" sibTransId="{02216646-30F1-4008-8D9E-D1852D5299B7}"/>
    <dgm:cxn modelId="{41D63DA9-804E-49D6-BD8F-147D9E2BB339}" type="presOf" srcId="{DE07C04F-F96F-4066-91E1-B4118E2ABA9C}" destId="{2681C2E7-BE0F-4742-B733-3DCFF6E5D461}" srcOrd="0" destOrd="0" presId="urn:microsoft.com/office/officeart/2005/8/layout/process2"/>
    <dgm:cxn modelId="{A89C4DA9-754E-4918-8203-2170E492342F}" type="presOf" srcId="{E588027B-363C-4C53-97D1-286C65713D25}" destId="{FD8A1747-22BD-47F9-B378-B26A72D8572F}" srcOrd="0" destOrd="0" presId="urn:microsoft.com/office/officeart/2005/8/layout/process2"/>
    <dgm:cxn modelId="{C76563AB-8517-4DDA-8C92-99378EA0C904}" type="presOf" srcId="{6C9B54A2-9FD7-49BD-AC6F-B9E7809AF14B}" destId="{73EC53BD-825C-4133-AA25-3B481015F063}" srcOrd="0" destOrd="0" presId="urn:microsoft.com/office/officeart/2005/8/layout/process2"/>
    <dgm:cxn modelId="{B12E65C4-6F29-4ACC-88FB-E0702E0BF565}" type="presOf" srcId="{E1D2DD38-A896-4B95-B82C-AC34FF771F4B}" destId="{E1B8D178-7E4B-4CAA-8C95-5C4B4C5A37DD}" srcOrd="0" destOrd="0" presId="urn:microsoft.com/office/officeart/2005/8/layout/process2"/>
    <dgm:cxn modelId="{7DDBA6CA-6E29-4F14-9292-2CA50EFDABAE}" type="presOf" srcId="{8C95C458-61C0-4080-9FB6-55159D5E8FAA}" destId="{5BD864BD-9EBD-4DD5-9C72-AB9676D5DD11}" srcOrd="1" destOrd="0" presId="urn:microsoft.com/office/officeart/2005/8/layout/process2"/>
    <dgm:cxn modelId="{9859BDDE-DC6B-4144-9A33-B63AA3FA7BDC}" type="presOf" srcId="{86B2CEF1-DE08-42E8-BFA6-CFA68F866DDB}" destId="{BC85A276-9723-4BAF-AE4F-A56F207CD3F3}" srcOrd="0" destOrd="0" presId="urn:microsoft.com/office/officeart/2005/8/layout/process2"/>
    <dgm:cxn modelId="{AF7177F9-61E8-495A-9DCF-24151E32DE05}" type="presOf" srcId="{6195A6C4-5825-4EDC-BEBA-6E30F782ADAB}" destId="{517C3DEE-2A31-4158-9E60-DD517CE9B8DB}" srcOrd="0" destOrd="0" presId="urn:microsoft.com/office/officeart/2005/8/layout/process2"/>
    <dgm:cxn modelId="{0DA4117E-0525-4E64-A604-84AB408AE421}" type="presParOf" srcId="{FD8A1747-22BD-47F9-B378-B26A72D8572F}" destId="{517C3DEE-2A31-4158-9E60-DD517CE9B8DB}" srcOrd="0" destOrd="0" presId="urn:microsoft.com/office/officeart/2005/8/layout/process2"/>
    <dgm:cxn modelId="{CF81A752-C7CA-4F15-BB3F-22EBAA866381}" type="presParOf" srcId="{FD8A1747-22BD-47F9-B378-B26A72D8572F}" destId="{2681C2E7-BE0F-4742-B733-3DCFF6E5D461}" srcOrd="1" destOrd="0" presId="urn:microsoft.com/office/officeart/2005/8/layout/process2"/>
    <dgm:cxn modelId="{462703F8-B335-4EEA-9DE6-D124D1D0EAB0}" type="presParOf" srcId="{2681C2E7-BE0F-4742-B733-3DCFF6E5D461}" destId="{30438E2C-C4DA-413E-B0F6-F96238073697}" srcOrd="0" destOrd="0" presId="urn:microsoft.com/office/officeart/2005/8/layout/process2"/>
    <dgm:cxn modelId="{0613F434-CEAE-4392-8617-8B81F2B2D4EF}" type="presParOf" srcId="{FD8A1747-22BD-47F9-B378-B26A72D8572F}" destId="{BA8EC563-61D3-49B8-92E3-952866F8C6F5}" srcOrd="2" destOrd="0" presId="urn:microsoft.com/office/officeart/2005/8/layout/process2"/>
    <dgm:cxn modelId="{6716CCBD-8728-4B65-9FD5-D535918AE42F}" type="presParOf" srcId="{FD8A1747-22BD-47F9-B378-B26A72D8572F}" destId="{0A2CA7A7-52F0-4105-AAE7-C6D30DC350D4}" srcOrd="3" destOrd="0" presId="urn:microsoft.com/office/officeart/2005/8/layout/process2"/>
    <dgm:cxn modelId="{C005D3DA-C261-4922-8991-C2D2F1AAD3BE}" type="presParOf" srcId="{0A2CA7A7-52F0-4105-AAE7-C6D30DC350D4}" destId="{5BD864BD-9EBD-4DD5-9C72-AB9676D5DD11}" srcOrd="0" destOrd="0" presId="urn:microsoft.com/office/officeart/2005/8/layout/process2"/>
    <dgm:cxn modelId="{19474CA7-B1FC-49D2-8846-6611B8279DEC}" type="presParOf" srcId="{FD8A1747-22BD-47F9-B378-B26A72D8572F}" destId="{79E73576-B963-45BE-9661-22CF5FE1AE06}" srcOrd="4" destOrd="0" presId="urn:microsoft.com/office/officeart/2005/8/layout/process2"/>
    <dgm:cxn modelId="{FA4AB082-4B3E-4552-8826-300CE9438EBC}" type="presParOf" srcId="{FD8A1747-22BD-47F9-B378-B26A72D8572F}" destId="{E1B8D178-7E4B-4CAA-8C95-5C4B4C5A37DD}" srcOrd="5" destOrd="0" presId="urn:microsoft.com/office/officeart/2005/8/layout/process2"/>
    <dgm:cxn modelId="{56A8EBE9-BCA3-4FBC-851D-C7F48EB2C255}" type="presParOf" srcId="{E1B8D178-7E4B-4CAA-8C95-5C4B4C5A37DD}" destId="{55FC96A2-64C0-401A-8C32-1EB1294EB09F}" srcOrd="0" destOrd="0" presId="urn:microsoft.com/office/officeart/2005/8/layout/process2"/>
    <dgm:cxn modelId="{E8531DF4-2D66-467F-8244-ACC7A10F1664}" type="presParOf" srcId="{FD8A1747-22BD-47F9-B378-B26A72D8572F}" destId="{BC85A276-9723-4BAF-AE4F-A56F207CD3F3}" srcOrd="6" destOrd="0" presId="urn:microsoft.com/office/officeart/2005/8/layout/process2"/>
    <dgm:cxn modelId="{92E5A2D7-579A-4408-8E4D-76821B519823}" type="presParOf" srcId="{FD8A1747-22BD-47F9-B378-B26A72D8572F}" destId="{11257E4A-C94D-4272-B832-E3463118C4B6}" srcOrd="7" destOrd="0" presId="urn:microsoft.com/office/officeart/2005/8/layout/process2"/>
    <dgm:cxn modelId="{968C5B4C-716B-4568-8FCF-0CB8B7DF9322}" type="presParOf" srcId="{11257E4A-C94D-4272-B832-E3463118C4B6}" destId="{33DF55C9-88AC-43AF-9ED4-772C3FE1AE1E}" srcOrd="0" destOrd="0" presId="urn:microsoft.com/office/officeart/2005/8/layout/process2"/>
    <dgm:cxn modelId="{82CDA81F-1F89-4271-A3A0-E9E21F386716}" type="presParOf" srcId="{FD8A1747-22BD-47F9-B378-B26A72D8572F}" destId="{73EC53BD-825C-4133-AA25-3B481015F063}"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88027B-363C-4C53-97D1-286C65713D25}"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2C7D3D4F-788A-425A-ACEF-2BFC6CCFFA90}">
      <dgm:prSet phldrT="[Text]" custT="1"/>
      <dgm:spPr>
        <a:solidFill>
          <a:srgbClr val="9BFFFF"/>
        </a:solidFill>
      </dgm:spPr>
      <dgm:t>
        <a:bodyPr/>
        <a:lstStyle/>
        <a:p>
          <a:r>
            <a:rPr lang="en-US" sz="1200" b="1" dirty="0">
              <a:solidFill>
                <a:sysClr val="windowText" lastClr="000000"/>
              </a:solidFill>
            </a:rPr>
            <a:t>Scheduling of Real Project</a:t>
          </a:r>
        </a:p>
      </dgm:t>
    </dgm:pt>
    <dgm:pt modelId="{0C04F349-1455-4DC2-B65A-A8B511D7EAAE}" type="parTrans" cxnId="{610CB452-739E-4681-BD23-C5700704CFDE}">
      <dgm:prSet/>
      <dgm:spPr/>
      <dgm:t>
        <a:bodyPr/>
        <a:lstStyle/>
        <a:p>
          <a:endParaRPr lang="en-US" sz="1200"/>
        </a:p>
      </dgm:t>
    </dgm:pt>
    <dgm:pt modelId="{E1D2DD38-A896-4B95-B82C-AC34FF771F4B}" type="sibTrans" cxnId="{610CB452-739E-4681-BD23-C5700704CFDE}">
      <dgm:prSet custT="1"/>
      <dgm:spPr/>
      <dgm:t>
        <a:bodyPr/>
        <a:lstStyle/>
        <a:p>
          <a:endParaRPr lang="en-US" sz="1200"/>
        </a:p>
      </dgm:t>
    </dgm:pt>
    <dgm:pt modelId="{86B2CEF1-DE08-42E8-BFA6-CFA68F866DDB}">
      <dgm:prSet custT="1"/>
      <dgm:spPr>
        <a:solidFill>
          <a:srgbClr val="FFFFCC"/>
        </a:solidFill>
      </dgm:spPr>
      <dgm:t>
        <a:bodyPr/>
        <a:lstStyle/>
        <a:p>
          <a:r>
            <a:rPr lang="en-US" sz="1200" b="1" dirty="0">
              <a:solidFill>
                <a:sysClr val="windowText" lastClr="000000"/>
              </a:solidFill>
            </a:rPr>
            <a:t>Tissue sectioning and placement of sample on Tile by Histology</a:t>
          </a:r>
        </a:p>
      </dgm:t>
    </dgm:pt>
    <dgm:pt modelId="{B8C235B0-5F41-44A1-A413-C4D4630CEEAD}" type="parTrans" cxnId="{C8F23379-6C6F-4838-9681-F7E5AA500DF0}">
      <dgm:prSet/>
      <dgm:spPr/>
      <dgm:t>
        <a:bodyPr/>
        <a:lstStyle/>
        <a:p>
          <a:endParaRPr lang="en-US" sz="1200"/>
        </a:p>
      </dgm:t>
    </dgm:pt>
    <dgm:pt modelId="{87817CBB-F496-441E-822E-BD3821C8BBF1}" type="sibTrans" cxnId="{C8F23379-6C6F-4838-9681-F7E5AA500DF0}">
      <dgm:prSet custT="1"/>
      <dgm:spPr/>
      <dgm:t>
        <a:bodyPr/>
        <a:lstStyle/>
        <a:p>
          <a:endParaRPr lang="en-US" sz="1200"/>
        </a:p>
      </dgm:t>
    </dgm:pt>
    <dgm:pt modelId="{8977875D-6974-4F74-BB60-6FDFF49D433E}">
      <dgm:prSet custT="1"/>
      <dgm:spPr>
        <a:solidFill>
          <a:srgbClr val="CCFFCC"/>
        </a:solidFill>
      </dgm:spPr>
      <dgm:t>
        <a:bodyPr/>
        <a:lstStyle/>
        <a:p>
          <a:pPr>
            <a:lnSpc>
              <a:spcPct val="50000"/>
            </a:lnSpc>
          </a:pPr>
          <a:r>
            <a:rPr lang="en-US" sz="1200" b="1" dirty="0">
              <a:solidFill>
                <a:sysClr val="windowText" lastClr="000000"/>
              </a:solidFill>
            </a:rPr>
            <a:t>UV Cleavage</a:t>
          </a:r>
        </a:p>
        <a:p>
          <a:pPr>
            <a:lnSpc>
              <a:spcPct val="50000"/>
            </a:lnSpc>
          </a:pPr>
          <a:r>
            <a:rPr lang="en-US" sz="1200" b="1" dirty="0">
              <a:solidFill>
                <a:sysClr val="windowText" lastClr="000000"/>
              </a:solidFill>
            </a:rPr>
            <a:t>Tissue Clearing</a:t>
          </a:r>
        </a:p>
        <a:p>
          <a:pPr>
            <a:lnSpc>
              <a:spcPct val="50000"/>
            </a:lnSpc>
          </a:pPr>
          <a:r>
            <a:rPr lang="en-US" sz="1200" b="1" dirty="0">
              <a:solidFill>
                <a:sysClr val="windowText" lastClr="000000"/>
              </a:solidFill>
            </a:rPr>
            <a:t>Nuclei Dissociation</a:t>
          </a:r>
        </a:p>
        <a:p>
          <a:pPr>
            <a:lnSpc>
              <a:spcPct val="50000"/>
            </a:lnSpc>
          </a:pPr>
          <a:r>
            <a:rPr lang="en-US" sz="1200" b="1" dirty="0">
              <a:solidFill>
                <a:sysClr val="windowText" lastClr="000000"/>
              </a:solidFill>
            </a:rPr>
            <a:t>Nuclei Count</a:t>
          </a:r>
        </a:p>
      </dgm:t>
    </dgm:pt>
    <dgm:pt modelId="{3835647D-7C40-4BAF-9FB5-4504B20C791D}" type="parTrans" cxnId="{373C7101-B99B-4379-8879-F591A234EEDD}">
      <dgm:prSet/>
      <dgm:spPr/>
      <dgm:t>
        <a:bodyPr/>
        <a:lstStyle/>
        <a:p>
          <a:endParaRPr lang="en-US" sz="1200"/>
        </a:p>
      </dgm:t>
    </dgm:pt>
    <dgm:pt modelId="{D3E28D3F-B655-4A82-B310-EF4031665C86}" type="sibTrans" cxnId="{373C7101-B99B-4379-8879-F591A234EEDD}">
      <dgm:prSet custT="1"/>
      <dgm:spPr/>
      <dgm:t>
        <a:bodyPr/>
        <a:lstStyle/>
        <a:p>
          <a:endParaRPr lang="en-US" sz="1200"/>
        </a:p>
      </dgm:t>
    </dgm:pt>
    <dgm:pt modelId="{143FBE12-FE89-4D2B-8694-1C391AE5E2E5}">
      <dgm:prSet custT="1"/>
      <dgm:spPr>
        <a:solidFill>
          <a:srgbClr val="CCFFCC"/>
        </a:solidFill>
      </dgm:spPr>
      <dgm:t>
        <a:bodyPr/>
        <a:lstStyle/>
        <a:p>
          <a:pPr>
            <a:lnSpc>
              <a:spcPct val="50000"/>
            </a:lnSpc>
          </a:pPr>
          <a:r>
            <a:rPr lang="en-US" sz="1200" b="1" dirty="0">
              <a:solidFill>
                <a:sysClr val="windowText" lastClr="000000"/>
              </a:solidFill>
            </a:rPr>
            <a:t>10X Genomics </a:t>
          </a:r>
          <a:r>
            <a:rPr lang="en-US" sz="1200" b="1" dirty="0" err="1">
              <a:solidFill>
                <a:sysClr val="windowText" lastClr="000000"/>
              </a:solidFill>
            </a:rPr>
            <a:t>scRNA</a:t>
          </a:r>
          <a:r>
            <a:rPr lang="en-US" sz="1200" b="1" dirty="0">
              <a:solidFill>
                <a:sysClr val="windowText" lastClr="000000"/>
              </a:solidFill>
            </a:rPr>
            <a:t>-seq</a:t>
          </a:r>
        </a:p>
        <a:p>
          <a:pPr>
            <a:lnSpc>
              <a:spcPct val="50000"/>
            </a:lnSpc>
          </a:pPr>
          <a:r>
            <a:rPr lang="en-US" sz="1200" b="1" dirty="0">
              <a:solidFill>
                <a:sysClr val="windowText" lastClr="000000"/>
              </a:solidFill>
            </a:rPr>
            <a:t>Or Multiome</a:t>
          </a:r>
        </a:p>
        <a:p>
          <a:pPr>
            <a:lnSpc>
              <a:spcPct val="50000"/>
            </a:lnSpc>
          </a:pPr>
          <a:r>
            <a:rPr lang="en-US" sz="1200" b="1" dirty="0">
              <a:solidFill>
                <a:sysClr val="windowText" lastClr="000000"/>
              </a:solidFill>
            </a:rPr>
            <a:t>NGS Library Prep</a:t>
          </a:r>
        </a:p>
      </dgm:t>
    </dgm:pt>
    <dgm:pt modelId="{B4C37801-6E89-4F5A-AF15-B2A375E68283}" type="parTrans" cxnId="{3FEF854E-AF89-48EE-8677-FC0D5E3DA3B6}">
      <dgm:prSet/>
      <dgm:spPr/>
      <dgm:t>
        <a:bodyPr/>
        <a:lstStyle/>
        <a:p>
          <a:endParaRPr lang="en-US" sz="1200"/>
        </a:p>
      </dgm:t>
    </dgm:pt>
    <dgm:pt modelId="{F959D312-BCBE-49A3-A0FC-0DC63BBC56EC}" type="sibTrans" cxnId="{3FEF854E-AF89-48EE-8677-FC0D5E3DA3B6}">
      <dgm:prSet custT="1"/>
      <dgm:spPr/>
      <dgm:t>
        <a:bodyPr/>
        <a:lstStyle/>
        <a:p>
          <a:endParaRPr lang="en-US" sz="1200"/>
        </a:p>
      </dgm:t>
    </dgm:pt>
    <dgm:pt modelId="{EDD8B11A-145A-466B-9174-FB432BA646B6}">
      <dgm:prSet custT="1"/>
      <dgm:spPr>
        <a:solidFill>
          <a:srgbClr val="CCFFCC"/>
        </a:solidFill>
      </dgm:spPr>
      <dgm:t>
        <a:bodyPr/>
        <a:lstStyle/>
        <a:p>
          <a:r>
            <a:rPr lang="en-US" sz="1200" b="1" dirty="0">
              <a:solidFill>
                <a:sysClr val="windowText" lastClr="000000"/>
              </a:solidFill>
            </a:rPr>
            <a:t>Sequencing</a:t>
          </a:r>
        </a:p>
      </dgm:t>
    </dgm:pt>
    <dgm:pt modelId="{D40526E6-80C1-435E-9258-210ED0A2221F}" type="parTrans" cxnId="{24002387-FEE4-4382-B4AF-BAE57ADB9222}">
      <dgm:prSet/>
      <dgm:spPr/>
      <dgm:t>
        <a:bodyPr/>
        <a:lstStyle/>
        <a:p>
          <a:endParaRPr lang="en-US" sz="1200"/>
        </a:p>
      </dgm:t>
    </dgm:pt>
    <dgm:pt modelId="{9FC33413-A13C-46C9-8BB4-FFD96096D5A9}" type="sibTrans" cxnId="{24002387-FEE4-4382-B4AF-BAE57ADB9222}">
      <dgm:prSet custT="1"/>
      <dgm:spPr/>
      <dgm:t>
        <a:bodyPr/>
        <a:lstStyle/>
        <a:p>
          <a:endParaRPr lang="en-US" sz="1200"/>
        </a:p>
      </dgm:t>
    </dgm:pt>
    <dgm:pt modelId="{2631996F-9F33-4EA4-9C4B-FD69B4351306}">
      <dgm:prSet custT="1"/>
      <dgm:spPr>
        <a:solidFill>
          <a:srgbClr val="FFCCFF"/>
        </a:solidFill>
      </dgm:spPr>
      <dgm:t>
        <a:bodyPr/>
        <a:lstStyle/>
        <a:p>
          <a:r>
            <a:rPr lang="en-US" sz="1200" b="1" dirty="0">
              <a:solidFill>
                <a:schemeClr val="tx1"/>
              </a:solidFill>
            </a:rPr>
            <a:t>Primary Analysis</a:t>
          </a:r>
        </a:p>
      </dgm:t>
    </dgm:pt>
    <dgm:pt modelId="{37038ABD-37D4-4BE3-A842-BC517E6EF534}" type="parTrans" cxnId="{4AA71A82-03C3-493A-AC20-0BD2F1610B69}">
      <dgm:prSet/>
      <dgm:spPr/>
      <dgm:t>
        <a:bodyPr/>
        <a:lstStyle/>
        <a:p>
          <a:endParaRPr lang="en-US" sz="1200"/>
        </a:p>
      </dgm:t>
    </dgm:pt>
    <dgm:pt modelId="{F3E6CCB5-6339-4176-AD3E-2869A12FB579}" type="sibTrans" cxnId="{4AA71A82-03C3-493A-AC20-0BD2F1610B69}">
      <dgm:prSet/>
      <dgm:spPr/>
      <dgm:t>
        <a:bodyPr/>
        <a:lstStyle/>
        <a:p>
          <a:endParaRPr lang="en-US" sz="1200"/>
        </a:p>
      </dgm:t>
    </dgm:pt>
    <dgm:pt modelId="{FD8A1747-22BD-47F9-B378-B26A72D8572F}" type="pres">
      <dgm:prSet presAssocID="{E588027B-363C-4C53-97D1-286C65713D25}" presName="linearFlow" presStyleCnt="0">
        <dgm:presLayoutVars>
          <dgm:resizeHandles val="exact"/>
        </dgm:presLayoutVars>
      </dgm:prSet>
      <dgm:spPr/>
    </dgm:pt>
    <dgm:pt modelId="{79E73576-B963-45BE-9661-22CF5FE1AE06}" type="pres">
      <dgm:prSet presAssocID="{2C7D3D4F-788A-425A-ACEF-2BFC6CCFFA90}" presName="node" presStyleLbl="node1" presStyleIdx="0" presStyleCnt="6" custScaleX="169244" custScaleY="48180">
        <dgm:presLayoutVars>
          <dgm:bulletEnabled val="1"/>
        </dgm:presLayoutVars>
      </dgm:prSet>
      <dgm:spPr/>
    </dgm:pt>
    <dgm:pt modelId="{E1B8D178-7E4B-4CAA-8C95-5C4B4C5A37DD}" type="pres">
      <dgm:prSet presAssocID="{E1D2DD38-A896-4B95-B82C-AC34FF771F4B}" presName="sibTrans" presStyleLbl="sibTrans2D1" presStyleIdx="0" presStyleCnt="5"/>
      <dgm:spPr/>
    </dgm:pt>
    <dgm:pt modelId="{55FC96A2-64C0-401A-8C32-1EB1294EB09F}" type="pres">
      <dgm:prSet presAssocID="{E1D2DD38-A896-4B95-B82C-AC34FF771F4B}" presName="connectorText" presStyleLbl="sibTrans2D1" presStyleIdx="0" presStyleCnt="5"/>
      <dgm:spPr/>
    </dgm:pt>
    <dgm:pt modelId="{BC85A276-9723-4BAF-AE4F-A56F207CD3F3}" type="pres">
      <dgm:prSet presAssocID="{86B2CEF1-DE08-42E8-BFA6-CFA68F866DDB}" presName="node" presStyleLbl="node1" presStyleIdx="1" presStyleCnt="6" custScaleX="169244" custScaleY="76564">
        <dgm:presLayoutVars>
          <dgm:bulletEnabled val="1"/>
        </dgm:presLayoutVars>
      </dgm:prSet>
      <dgm:spPr/>
    </dgm:pt>
    <dgm:pt modelId="{8AD96FD0-A9AF-456D-9F35-69C9B8E50C99}" type="pres">
      <dgm:prSet presAssocID="{87817CBB-F496-441E-822E-BD3821C8BBF1}" presName="sibTrans" presStyleLbl="sibTrans2D1" presStyleIdx="1" presStyleCnt="5"/>
      <dgm:spPr/>
    </dgm:pt>
    <dgm:pt modelId="{E43689BB-AD97-402A-8004-FC142EF821CA}" type="pres">
      <dgm:prSet presAssocID="{87817CBB-F496-441E-822E-BD3821C8BBF1}" presName="connectorText" presStyleLbl="sibTrans2D1" presStyleIdx="1" presStyleCnt="5"/>
      <dgm:spPr/>
    </dgm:pt>
    <dgm:pt modelId="{C71E9CAC-82B5-4953-9C39-36DF66EF3980}" type="pres">
      <dgm:prSet presAssocID="{8977875D-6974-4F74-BB60-6FDFF49D433E}" presName="node" presStyleLbl="node1" presStyleIdx="2" presStyleCnt="6" custScaleX="169244">
        <dgm:presLayoutVars>
          <dgm:bulletEnabled val="1"/>
        </dgm:presLayoutVars>
      </dgm:prSet>
      <dgm:spPr/>
    </dgm:pt>
    <dgm:pt modelId="{760D4A36-036F-4E15-B4EF-B5906C8E8692}" type="pres">
      <dgm:prSet presAssocID="{D3E28D3F-B655-4A82-B310-EF4031665C86}" presName="sibTrans" presStyleLbl="sibTrans2D1" presStyleIdx="2" presStyleCnt="5"/>
      <dgm:spPr/>
    </dgm:pt>
    <dgm:pt modelId="{577D0721-2C1D-417D-AD10-E0FFFBA30F49}" type="pres">
      <dgm:prSet presAssocID="{D3E28D3F-B655-4A82-B310-EF4031665C86}" presName="connectorText" presStyleLbl="sibTrans2D1" presStyleIdx="2" presStyleCnt="5"/>
      <dgm:spPr/>
    </dgm:pt>
    <dgm:pt modelId="{8641D64B-06DD-485F-B1D5-9B2A89300F5F}" type="pres">
      <dgm:prSet presAssocID="{143FBE12-FE89-4D2B-8694-1C391AE5E2E5}" presName="node" presStyleLbl="node1" presStyleIdx="3" presStyleCnt="6" custScaleX="169244" custScaleY="81413">
        <dgm:presLayoutVars>
          <dgm:bulletEnabled val="1"/>
        </dgm:presLayoutVars>
      </dgm:prSet>
      <dgm:spPr/>
    </dgm:pt>
    <dgm:pt modelId="{F109C991-EF41-4B10-9032-B9F65A6A1E4A}" type="pres">
      <dgm:prSet presAssocID="{F959D312-BCBE-49A3-A0FC-0DC63BBC56EC}" presName="sibTrans" presStyleLbl="sibTrans2D1" presStyleIdx="3" presStyleCnt="5"/>
      <dgm:spPr/>
    </dgm:pt>
    <dgm:pt modelId="{A119B631-4303-43E4-9DF2-E695F25C0363}" type="pres">
      <dgm:prSet presAssocID="{F959D312-BCBE-49A3-A0FC-0DC63BBC56EC}" presName="connectorText" presStyleLbl="sibTrans2D1" presStyleIdx="3" presStyleCnt="5"/>
      <dgm:spPr/>
    </dgm:pt>
    <dgm:pt modelId="{CEF1B7BC-90A6-409B-B4BF-CDA577116584}" type="pres">
      <dgm:prSet presAssocID="{EDD8B11A-145A-466B-9174-FB432BA646B6}" presName="node" presStyleLbl="node1" presStyleIdx="4" presStyleCnt="6" custScaleX="169244" custScaleY="43682">
        <dgm:presLayoutVars>
          <dgm:bulletEnabled val="1"/>
        </dgm:presLayoutVars>
      </dgm:prSet>
      <dgm:spPr/>
    </dgm:pt>
    <dgm:pt modelId="{24C5FD90-C1D1-44E9-9865-2DFF83015C3F}" type="pres">
      <dgm:prSet presAssocID="{9FC33413-A13C-46C9-8BB4-FFD96096D5A9}" presName="sibTrans" presStyleLbl="sibTrans2D1" presStyleIdx="4" presStyleCnt="5"/>
      <dgm:spPr/>
    </dgm:pt>
    <dgm:pt modelId="{43A8FEB2-14C0-4EF4-AAA5-A1CD742877BE}" type="pres">
      <dgm:prSet presAssocID="{9FC33413-A13C-46C9-8BB4-FFD96096D5A9}" presName="connectorText" presStyleLbl="sibTrans2D1" presStyleIdx="4" presStyleCnt="5"/>
      <dgm:spPr/>
    </dgm:pt>
    <dgm:pt modelId="{684CC810-8F64-4F2F-9BC8-FF4F88989D62}" type="pres">
      <dgm:prSet presAssocID="{2631996F-9F33-4EA4-9C4B-FD69B4351306}" presName="node" presStyleLbl="node1" presStyleIdx="5" presStyleCnt="6" custScaleX="169244" custScaleY="41285" custLinFactNeighborX="-396" custLinFactNeighborY="-6020">
        <dgm:presLayoutVars>
          <dgm:bulletEnabled val="1"/>
        </dgm:presLayoutVars>
      </dgm:prSet>
      <dgm:spPr/>
    </dgm:pt>
  </dgm:ptLst>
  <dgm:cxnLst>
    <dgm:cxn modelId="{373C7101-B99B-4379-8879-F591A234EEDD}" srcId="{E588027B-363C-4C53-97D1-286C65713D25}" destId="{8977875D-6974-4F74-BB60-6FDFF49D433E}" srcOrd="2" destOrd="0" parTransId="{3835647D-7C40-4BAF-9FB5-4504B20C791D}" sibTransId="{D3E28D3F-B655-4A82-B310-EF4031665C86}"/>
    <dgm:cxn modelId="{B5BDA00C-2EAE-4438-A2F9-1CBCDE186A82}" type="presOf" srcId="{87817CBB-F496-441E-822E-BD3821C8BBF1}" destId="{E43689BB-AD97-402A-8004-FC142EF821CA}" srcOrd="1" destOrd="0" presId="urn:microsoft.com/office/officeart/2005/8/layout/process2"/>
    <dgm:cxn modelId="{BFD1021A-3FA2-49C4-BD2C-8A6F38A8F32B}" type="presOf" srcId="{87817CBB-F496-441E-822E-BD3821C8BBF1}" destId="{8AD96FD0-A9AF-456D-9F35-69C9B8E50C99}" srcOrd="0" destOrd="0" presId="urn:microsoft.com/office/officeart/2005/8/layout/process2"/>
    <dgm:cxn modelId="{58322634-3B2C-4D27-A06A-656735FCB680}" type="presOf" srcId="{F959D312-BCBE-49A3-A0FC-0DC63BBC56EC}" destId="{A119B631-4303-43E4-9DF2-E695F25C0363}" srcOrd="1" destOrd="0" presId="urn:microsoft.com/office/officeart/2005/8/layout/process2"/>
    <dgm:cxn modelId="{04B16B40-A9C8-4531-A662-886161BC133D}" type="presOf" srcId="{F959D312-BCBE-49A3-A0FC-0DC63BBC56EC}" destId="{F109C991-EF41-4B10-9032-B9F65A6A1E4A}" srcOrd="0" destOrd="0" presId="urn:microsoft.com/office/officeart/2005/8/layout/process2"/>
    <dgm:cxn modelId="{8AE3F55E-FF0A-4C31-9A43-63B7E300F8E0}" type="presOf" srcId="{2C7D3D4F-788A-425A-ACEF-2BFC6CCFFA90}" destId="{79E73576-B963-45BE-9661-22CF5FE1AE06}" srcOrd="0" destOrd="0" presId="urn:microsoft.com/office/officeart/2005/8/layout/process2"/>
    <dgm:cxn modelId="{C5CFED4A-179F-4353-A691-9961BF68DAA5}" type="presOf" srcId="{D3E28D3F-B655-4A82-B310-EF4031665C86}" destId="{760D4A36-036F-4E15-B4EF-B5906C8E8692}" srcOrd="0" destOrd="0" presId="urn:microsoft.com/office/officeart/2005/8/layout/process2"/>
    <dgm:cxn modelId="{3FEF854E-AF89-48EE-8677-FC0D5E3DA3B6}" srcId="{E588027B-363C-4C53-97D1-286C65713D25}" destId="{143FBE12-FE89-4D2B-8694-1C391AE5E2E5}" srcOrd="3" destOrd="0" parTransId="{B4C37801-6E89-4F5A-AF15-B2A375E68283}" sibTransId="{F959D312-BCBE-49A3-A0FC-0DC63BBC56EC}"/>
    <dgm:cxn modelId="{610CB452-739E-4681-BD23-C5700704CFDE}" srcId="{E588027B-363C-4C53-97D1-286C65713D25}" destId="{2C7D3D4F-788A-425A-ACEF-2BFC6CCFFA90}" srcOrd="0" destOrd="0" parTransId="{0C04F349-1455-4DC2-B65A-A8B511D7EAAE}" sibTransId="{E1D2DD38-A896-4B95-B82C-AC34FF771F4B}"/>
    <dgm:cxn modelId="{C8F23379-6C6F-4838-9681-F7E5AA500DF0}" srcId="{E588027B-363C-4C53-97D1-286C65713D25}" destId="{86B2CEF1-DE08-42E8-BFA6-CFA68F866DDB}" srcOrd="1" destOrd="0" parTransId="{B8C235B0-5F41-44A1-A413-C4D4630CEEAD}" sibTransId="{87817CBB-F496-441E-822E-BD3821C8BBF1}"/>
    <dgm:cxn modelId="{4546FB79-143C-47CD-B6A2-AE6883EE5EB1}" type="presOf" srcId="{D3E28D3F-B655-4A82-B310-EF4031665C86}" destId="{577D0721-2C1D-417D-AD10-E0FFFBA30F49}" srcOrd="1" destOrd="0" presId="urn:microsoft.com/office/officeart/2005/8/layout/process2"/>
    <dgm:cxn modelId="{4AA71A82-03C3-493A-AC20-0BD2F1610B69}" srcId="{E588027B-363C-4C53-97D1-286C65713D25}" destId="{2631996F-9F33-4EA4-9C4B-FD69B4351306}" srcOrd="5" destOrd="0" parTransId="{37038ABD-37D4-4BE3-A842-BC517E6EF534}" sibTransId="{F3E6CCB5-6339-4176-AD3E-2869A12FB579}"/>
    <dgm:cxn modelId="{24002387-FEE4-4382-B4AF-BAE57ADB9222}" srcId="{E588027B-363C-4C53-97D1-286C65713D25}" destId="{EDD8B11A-145A-466B-9174-FB432BA646B6}" srcOrd="4" destOrd="0" parTransId="{D40526E6-80C1-435E-9258-210ED0A2221F}" sibTransId="{9FC33413-A13C-46C9-8BB4-FFD96096D5A9}"/>
    <dgm:cxn modelId="{7688458B-D44D-4EEC-A638-352D610298BA}" type="presOf" srcId="{9FC33413-A13C-46C9-8BB4-FFD96096D5A9}" destId="{43A8FEB2-14C0-4EF4-AAA5-A1CD742877BE}" srcOrd="1" destOrd="0" presId="urn:microsoft.com/office/officeart/2005/8/layout/process2"/>
    <dgm:cxn modelId="{8FCE869B-2E8C-416A-9F72-AEC46717B932}" type="presOf" srcId="{E1D2DD38-A896-4B95-B82C-AC34FF771F4B}" destId="{55FC96A2-64C0-401A-8C32-1EB1294EB09F}" srcOrd="1" destOrd="0" presId="urn:microsoft.com/office/officeart/2005/8/layout/process2"/>
    <dgm:cxn modelId="{400C989D-BA98-40E0-A619-B8F713712A88}" type="presOf" srcId="{9FC33413-A13C-46C9-8BB4-FFD96096D5A9}" destId="{24C5FD90-C1D1-44E9-9865-2DFF83015C3F}" srcOrd="0" destOrd="0" presId="urn:microsoft.com/office/officeart/2005/8/layout/process2"/>
    <dgm:cxn modelId="{922673A4-A7AA-453A-B2BB-CB51B7FD738A}" type="presOf" srcId="{EDD8B11A-145A-466B-9174-FB432BA646B6}" destId="{CEF1B7BC-90A6-409B-B4BF-CDA577116584}" srcOrd="0" destOrd="0" presId="urn:microsoft.com/office/officeart/2005/8/layout/process2"/>
    <dgm:cxn modelId="{A89C4DA9-754E-4918-8203-2170E492342F}" type="presOf" srcId="{E588027B-363C-4C53-97D1-286C65713D25}" destId="{FD8A1747-22BD-47F9-B378-B26A72D8572F}" srcOrd="0" destOrd="0" presId="urn:microsoft.com/office/officeart/2005/8/layout/process2"/>
    <dgm:cxn modelId="{7AA6F8AB-0EA2-4A74-A458-55F023C9D066}" type="presOf" srcId="{143FBE12-FE89-4D2B-8694-1C391AE5E2E5}" destId="{8641D64B-06DD-485F-B1D5-9B2A89300F5F}" srcOrd="0" destOrd="0" presId="urn:microsoft.com/office/officeart/2005/8/layout/process2"/>
    <dgm:cxn modelId="{B12E65C4-6F29-4ACC-88FB-E0702E0BF565}" type="presOf" srcId="{E1D2DD38-A896-4B95-B82C-AC34FF771F4B}" destId="{E1B8D178-7E4B-4CAA-8C95-5C4B4C5A37DD}" srcOrd="0" destOrd="0" presId="urn:microsoft.com/office/officeart/2005/8/layout/process2"/>
    <dgm:cxn modelId="{985E3FCB-3E72-42E7-80CD-3FE6E95842EF}" type="presOf" srcId="{2631996F-9F33-4EA4-9C4B-FD69B4351306}" destId="{684CC810-8F64-4F2F-9BC8-FF4F88989D62}" srcOrd="0" destOrd="0" presId="urn:microsoft.com/office/officeart/2005/8/layout/process2"/>
    <dgm:cxn modelId="{7E5EA4CE-123A-4285-A232-720B239392EE}" type="presOf" srcId="{8977875D-6974-4F74-BB60-6FDFF49D433E}" destId="{C71E9CAC-82B5-4953-9C39-36DF66EF3980}" srcOrd="0" destOrd="0" presId="urn:microsoft.com/office/officeart/2005/8/layout/process2"/>
    <dgm:cxn modelId="{9859BDDE-DC6B-4144-9A33-B63AA3FA7BDC}" type="presOf" srcId="{86B2CEF1-DE08-42E8-BFA6-CFA68F866DDB}" destId="{BC85A276-9723-4BAF-AE4F-A56F207CD3F3}" srcOrd="0" destOrd="0" presId="urn:microsoft.com/office/officeart/2005/8/layout/process2"/>
    <dgm:cxn modelId="{19474CA7-B1FC-49D2-8846-6611B8279DEC}" type="presParOf" srcId="{FD8A1747-22BD-47F9-B378-B26A72D8572F}" destId="{79E73576-B963-45BE-9661-22CF5FE1AE06}" srcOrd="0" destOrd="0" presId="urn:microsoft.com/office/officeart/2005/8/layout/process2"/>
    <dgm:cxn modelId="{FA4AB082-4B3E-4552-8826-300CE9438EBC}" type="presParOf" srcId="{FD8A1747-22BD-47F9-B378-B26A72D8572F}" destId="{E1B8D178-7E4B-4CAA-8C95-5C4B4C5A37DD}" srcOrd="1" destOrd="0" presId="urn:microsoft.com/office/officeart/2005/8/layout/process2"/>
    <dgm:cxn modelId="{56A8EBE9-BCA3-4FBC-851D-C7F48EB2C255}" type="presParOf" srcId="{E1B8D178-7E4B-4CAA-8C95-5C4B4C5A37DD}" destId="{55FC96A2-64C0-401A-8C32-1EB1294EB09F}" srcOrd="0" destOrd="0" presId="urn:microsoft.com/office/officeart/2005/8/layout/process2"/>
    <dgm:cxn modelId="{E8531DF4-2D66-467F-8244-ACC7A10F1664}" type="presParOf" srcId="{FD8A1747-22BD-47F9-B378-B26A72D8572F}" destId="{BC85A276-9723-4BAF-AE4F-A56F207CD3F3}" srcOrd="2" destOrd="0" presId="urn:microsoft.com/office/officeart/2005/8/layout/process2"/>
    <dgm:cxn modelId="{403F9509-66F0-4915-8B13-C3C1CC7162CC}" type="presParOf" srcId="{FD8A1747-22BD-47F9-B378-B26A72D8572F}" destId="{8AD96FD0-A9AF-456D-9F35-69C9B8E50C99}" srcOrd="3" destOrd="0" presId="urn:microsoft.com/office/officeart/2005/8/layout/process2"/>
    <dgm:cxn modelId="{3A0265A8-8887-4453-9D4A-BFDAE10AF40B}" type="presParOf" srcId="{8AD96FD0-A9AF-456D-9F35-69C9B8E50C99}" destId="{E43689BB-AD97-402A-8004-FC142EF821CA}" srcOrd="0" destOrd="0" presId="urn:microsoft.com/office/officeart/2005/8/layout/process2"/>
    <dgm:cxn modelId="{B50B3C51-162D-416F-93C4-1A465F4BAFF9}" type="presParOf" srcId="{FD8A1747-22BD-47F9-B378-B26A72D8572F}" destId="{C71E9CAC-82B5-4953-9C39-36DF66EF3980}" srcOrd="4" destOrd="0" presId="urn:microsoft.com/office/officeart/2005/8/layout/process2"/>
    <dgm:cxn modelId="{8AA9F421-4703-4B4C-9FA3-BDDE70E31BE4}" type="presParOf" srcId="{FD8A1747-22BD-47F9-B378-B26A72D8572F}" destId="{760D4A36-036F-4E15-B4EF-B5906C8E8692}" srcOrd="5" destOrd="0" presId="urn:microsoft.com/office/officeart/2005/8/layout/process2"/>
    <dgm:cxn modelId="{4CDF2CB4-5169-4B24-9859-F98283DBF1CB}" type="presParOf" srcId="{760D4A36-036F-4E15-B4EF-B5906C8E8692}" destId="{577D0721-2C1D-417D-AD10-E0FFFBA30F49}" srcOrd="0" destOrd="0" presId="urn:microsoft.com/office/officeart/2005/8/layout/process2"/>
    <dgm:cxn modelId="{FFE7F430-36FB-472D-A801-41156EC3870B}" type="presParOf" srcId="{FD8A1747-22BD-47F9-B378-B26A72D8572F}" destId="{8641D64B-06DD-485F-B1D5-9B2A89300F5F}" srcOrd="6" destOrd="0" presId="urn:microsoft.com/office/officeart/2005/8/layout/process2"/>
    <dgm:cxn modelId="{B698B6B1-D3F9-4F2F-92A4-E2DB8BC755D9}" type="presParOf" srcId="{FD8A1747-22BD-47F9-B378-B26A72D8572F}" destId="{F109C991-EF41-4B10-9032-B9F65A6A1E4A}" srcOrd="7" destOrd="0" presId="urn:microsoft.com/office/officeart/2005/8/layout/process2"/>
    <dgm:cxn modelId="{5F9B0286-FEC8-49E6-808E-EEBE5CB25ED9}" type="presParOf" srcId="{F109C991-EF41-4B10-9032-B9F65A6A1E4A}" destId="{A119B631-4303-43E4-9DF2-E695F25C0363}" srcOrd="0" destOrd="0" presId="urn:microsoft.com/office/officeart/2005/8/layout/process2"/>
    <dgm:cxn modelId="{8C2D2A55-C914-49B3-9E1A-58FB10C6660D}" type="presParOf" srcId="{FD8A1747-22BD-47F9-B378-B26A72D8572F}" destId="{CEF1B7BC-90A6-409B-B4BF-CDA577116584}" srcOrd="8" destOrd="0" presId="urn:microsoft.com/office/officeart/2005/8/layout/process2"/>
    <dgm:cxn modelId="{EEA3FB61-2F83-4DA5-A952-658329122CEC}" type="presParOf" srcId="{FD8A1747-22BD-47F9-B378-B26A72D8572F}" destId="{24C5FD90-C1D1-44E9-9865-2DFF83015C3F}" srcOrd="9" destOrd="0" presId="urn:microsoft.com/office/officeart/2005/8/layout/process2"/>
    <dgm:cxn modelId="{4E367CD9-829B-43F0-A630-D04D63329FE9}" type="presParOf" srcId="{24C5FD90-C1D1-44E9-9865-2DFF83015C3F}" destId="{43A8FEB2-14C0-4EF4-AAA5-A1CD742877BE}" srcOrd="0" destOrd="0" presId="urn:microsoft.com/office/officeart/2005/8/layout/process2"/>
    <dgm:cxn modelId="{2A0C7F16-17E8-4EAF-A070-D034B5D7FF53}" type="presParOf" srcId="{FD8A1747-22BD-47F9-B378-B26A72D8572F}" destId="{684CC810-8F64-4F2F-9BC8-FF4F88989D62}" srcOrd="10"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280F20-8B1C-4B74-A371-5F498762E3F1}">
      <dsp:nvSpPr>
        <dsp:cNvPr id="0" name=""/>
        <dsp:cNvSpPr/>
      </dsp:nvSpPr>
      <dsp:spPr>
        <a:xfrm>
          <a:off x="0" y="0"/>
          <a:ext cx="4795855" cy="46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Sequencing based (unbiased, whole transcriptome)</a:t>
          </a:r>
        </a:p>
      </dsp:txBody>
      <dsp:txXfrm>
        <a:off x="0" y="0"/>
        <a:ext cx="4795855" cy="460800"/>
      </dsp:txXfrm>
    </dsp:sp>
    <dsp:sp modelId="{B4B90E0D-8B90-442B-B2B0-CC581425D5A2}">
      <dsp:nvSpPr>
        <dsp:cNvPr id="0" name=""/>
        <dsp:cNvSpPr/>
      </dsp:nvSpPr>
      <dsp:spPr>
        <a:xfrm>
          <a:off x="50" y="463423"/>
          <a:ext cx="4795855" cy="17513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err="1"/>
            <a:t>Visium</a:t>
          </a:r>
          <a:r>
            <a:rPr lang="en-US" sz="1600" kern="1200" dirty="0"/>
            <a:t> HD (10X Genomics)</a:t>
          </a:r>
        </a:p>
        <a:p>
          <a:pPr marL="171450" lvl="1" indent="-171450" algn="l" defTabSz="711200">
            <a:lnSpc>
              <a:spcPct val="90000"/>
            </a:lnSpc>
            <a:spcBef>
              <a:spcPct val="0"/>
            </a:spcBef>
            <a:spcAft>
              <a:spcPct val="15000"/>
            </a:spcAft>
            <a:buChar char="•"/>
          </a:pPr>
          <a:r>
            <a:rPr lang="en-US" sz="1600" kern="1200" dirty="0"/>
            <a:t>Curio Seeker and Trekker (Curio Biosciences)</a:t>
          </a:r>
        </a:p>
        <a:p>
          <a:pPr marL="171450" lvl="1" indent="-171450" algn="l" defTabSz="711200">
            <a:lnSpc>
              <a:spcPct val="90000"/>
            </a:lnSpc>
            <a:spcBef>
              <a:spcPct val="0"/>
            </a:spcBef>
            <a:spcAft>
              <a:spcPct val="15000"/>
            </a:spcAft>
            <a:buChar char="•"/>
          </a:pPr>
          <a:r>
            <a:rPr lang="en-US" sz="1600" kern="1200" dirty="0"/>
            <a:t>Stereo-Seq/STORM-Seq (Complete Genomics)</a:t>
          </a:r>
        </a:p>
      </dsp:txBody>
      <dsp:txXfrm>
        <a:off x="50" y="463423"/>
        <a:ext cx="4795855" cy="1751310"/>
      </dsp:txXfrm>
    </dsp:sp>
    <dsp:sp modelId="{813195D4-4726-4BF8-8886-928C31E5449B}">
      <dsp:nvSpPr>
        <dsp:cNvPr id="0" name=""/>
        <dsp:cNvSpPr/>
      </dsp:nvSpPr>
      <dsp:spPr>
        <a:xfrm>
          <a:off x="5467324" y="2623"/>
          <a:ext cx="4795855" cy="46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Imaging based (with probe panels)</a:t>
          </a:r>
        </a:p>
      </dsp:txBody>
      <dsp:txXfrm>
        <a:off x="5467324" y="2623"/>
        <a:ext cx="4795855" cy="460800"/>
      </dsp:txXfrm>
    </dsp:sp>
    <dsp:sp modelId="{9E23A3A7-351E-49DC-A957-96C25B1E7B31}">
      <dsp:nvSpPr>
        <dsp:cNvPr id="0" name=""/>
        <dsp:cNvSpPr/>
      </dsp:nvSpPr>
      <dsp:spPr>
        <a:xfrm>
          <a:off x="5467324" y="463423"/>
          <a:ext cx="4795855" cy="175131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10X Genomics Xenium</a:t>
          </a:r>
        </a:p>
        <a:p>
          <a:pPr marL="171450" lvl="1" indent="-171450" algn="l" defTabSz="711200">
            <a:lnSpc>
              <a:spcPct val="90000"/>
            </a:lnSpc>
            <a:spcBef>
              <a:spcPct val="0"/>
            </a:spcBef>
            <a:spcAft>
              <a:spcPct val="15000"/>
            </a:spcAft>
            <a:buChar char="•"/>
          </a:pPr>
          <a:r>
            <a:rPr lang="en-US" sz="1600" kern="1200" dirty="0" err="1"/>
            <a:t>Nanostring</a:t>
          </a:r>
          <a:r>
            <a:rPr lang="en-US" sz="1600" kern="1200" dirty="0"/>
            <a:t> </a:t>
          </a:r>
          <a:r>
            <a:rPr lang="en-US" sz="1600" kern="1200" dirty="0" err="1"/>
            <a:t>CosMx</a:t>
          </a:r>
          <a:endParaRPr lang="en-US" sz="1600" kern="1200" dirty="0"/>
        </a:p>
        <a:p>
          <a:pPr marL="171450" lvl="1" indent="-171450" algn="l" defTabSz="711200">
            <a:lnSpc>
              <a:spcPct val="90000"/>
            </a:lnSpc>
            <a:spcBef>
              <a:spcPct val="0"/>
            </a:spcBef>
            <a:spcAft>
              <a:spcPct val="15000"/>
            </a:spcAft>
            <a:buChar char="•"/>
          </a:pPr>
          <a:r>
            <a:rPr lang="en-US" sz="1600" kern="1200"/>
            <a:t>Resolve</a:t>
          </a:r>
        </a:p>
        <a:p>
          <a:pPr marL="171450" lvl="1" indent="-171450" algn="l" defTabSz="711200">
            <a:lnSpc>
              <a:spcPct val="90000"/>
            </a:lnSpc>
            <a:spcBef>
              <a:spcPct val="0"/>
            </a:spcBef>
            <a:spcAft>
              <a:spcPct val="15000"/>
            </a:spcAft>
            <a:buChar char="•"/>
          </a:pPr>
          <a:r>
            <a:rPr lang="en-US" sz="1600" kern="1200"/>
            <a:t>Vizgen</a:t>
          </a:r>
        </a:p>
        <a:p>
          <a:pPr marL="171450" lvl="1" indent="-171450" algn="l" defTabSz="711200">
            <a:lnSpc>
              <a:spcPct val="90000"/>
            </a:lnSpc>
            <a:spcBef>
              <a:spcPct val="0"/>
            </a:spcBef>
            <a:spcAft>
              <a:spcPct val="15000"/>
            </a:spcAft>
            <a:buChar char="•"/>
          </a:pPr>
          <a:r>
            <a:rPr lang="en-US" sz="1600" kern="1200" dirty="0"/>
            <a:t>Rebus</a:t>
          </a:r>
        </a:p>
        <a:p>
          <a:pPr marL="171450" lvl="1" indent="-171450" algn="l" defTabSz="711200">
            <a:lnSpc>
              <a:spcPct val="90000"/>
            </a:lnSpc>
            <a:spcBef>
              <a:spcPct val="0"/>
            </a:spcBef>
            <a:spcAft>
              <a:spcPct val="15000"/>
            </a:spcAft>
            <a:buChar char="•"/>
          </a:pPr>
          <a:r>
            <a:rPr lang="en-US" sz="1600" kern="1200" dirty="0"/>
            <a:t>Akoya…</a:t>
          </a:r>
        </a:p>
      </dsp:txBody>
      <dsp:txXfrm>
        <a:off x="5467324" y="463423"/>
        <a:ext cx="4795855" cy="1751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C3DEE-2A31-4158-9E60-DD517CE9B8DB}">
      <dsp:nvSpPr>
        <dsp:cNvPr id="0" name=""/>
        <dsp:cNvSpPr/>
      </dsp:nvSpPr>
      <dsp:spPr>
        <a:xfrm>
          <a:off x="0" y="0"/>
          <a:ext cx="2554617" cy="430733"/>
        </a:xfrm>
        <a:prstGeom prst="roundRect">
          <a:avLst>
            <a:gd name="adj" fmla="val 10000"/>
          </a:avLst>
        </a:prstGeom>
        <a:solidFill>
          <a:srgbClr val="9BFF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ysClr val="windowText" lastClr="000000"/>
              </a:solidFill>
            </a:rPr>
            <a:t>Project Planning Meeting</a:t>
          </a:r>
        </a:p>
      </dsp:txBody>
      <dsp:txXfrm>
        <a:off x="12616" y="12616"/>
        <a:ext cx="2529385" cy="405501"/>
      </dsp:txXfrm>
    </dsp:sp>
    <dsp:sp modelId="{2681C2E7-BE0F-4742-B733-3DCFF6E5D461}">
      <dsp:nvSpPr>
        <dsp:cNvPr id="0" name=""/>
        <dsp:cNvSpPr/>
      </dsp:nvSpPr>
      <dsp:spPr>
        <a:xfrm rot="5400000">
          <a:off x="1100409" y="456321"/>
          <a:ext cx="353798" cy="4205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1151142" y="489700"/>
        <a:ext cx="252334" cy="247659"/>
      </dsp:txXfrm>
    </dsp:sp>
    <dsp:sp modelId="{BA8EC563-61D3-49B8-92E3-952866F8C6F5}">
      <dsp:nvSpPr>
        <dsp:cNvPr id="0" name=""/>
        <dsp:cNvSpPr/>
      </dsp:nvSpPr>
      <dsp:spPr>
        <a:xfrm>
          <a:off x="0" y="902464"/>
          <a:ext cx="2554617" cy="532358"/>
        </a:xfrm>
        <a:prstGeom prst="roundRect">
          <a:avLst>
            <a:gd name="adj" fmla="val 10000"/>
          </a:avLst>
        </a:prstGeom>
        <a:solidFill>
          <a:srgbClr val="FFFFC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ysClr val="windowText" lastClr="000000"/>
              </a:solidFill>
            </a:rPr>
            <a:t>Tissue Sectioning Pilot with Histology team</a:t>
          </a:r>
        </a:p>
      </dsp:txBody>
      <dsp:txXfrm>
        <a:off x="15592" y="918056"/>
        <a:ext cx="2523433" cy="501174"/>
      </dsp:txXfrm>
    </dsp:sp>
    <dsp:sp modelId="{0A2CA7A7-52F0-4105-AAE7-C6D30DC350D4}">
      <dsp:nvSpPr>
        <dsp:cNvPr id="0" name=""/>
        <dsp:cNvSpPr/>
      </dsp:nvSpPr>
      <dsp:spPr>
        <a:xfrm rot="5400000">
          <a:off x="1102076" y="1458187"/>
          <a:ext cx="350463" cy="4205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1151141" y="1493234"/>
        <a:ext cx="252334" cy="245324"/>
      </dsp:txXfrm>
    </dsp:sp>
    <dsp:sp modelId="{79E73576-B963-45BE-9661-22CF5FE1AE06}">
      <dsp:nvSpPr>
        <dsp:cNvPr id="0" name=""/>
        <dsp:cNvSpPr/>
      </dsp:nvSpPr>
      <dsp:spPr>
        <a:xfrm>
          <a:off x="0" y="1902107"/>
          <a:ext cx="2554617" cy="561507"/>
        </a:xfrm>
        <a:prstGeom prst="roundRect">
          <a:avLst>
            <a:gd name="adj" fmla="val 10000"/>
          </a:avLst>
        </a:prstGeom>
        <a:solidFill>
          <a:srgbClr val="9BFF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ysClr val="windowText" lastClr="000000"/>
              </a:solidFill>
            </a:rPr>
            <a:t>Schedule Training Run to test nuclei dissociation</a:t>
          </a:r>
        </a:p>
      </dsp:txBody>
      <dsp:txXfrm>
        <a:off x="16446" y="1918553"/>
        <a:ext cx="2521725" cy="528615"/>
      </dsp:txXfrm>
    </dsp:sp>
    <dsp:sp modelId="{E1B8D178-7E4B-4CAA-8C95-5C4B4C5A37DD}">
      <dsp:nvSpPr>
        <dsp:cNvPr id="0" name=""/>
        <dsp:cNvSpPr/>
      </dsp:nvSpPr>
      <dsp:spPr>
        <a:xfrm rot="5400000">
          <a:off x="1102076" y="2486979"/>
          <a:ext cx="350463" cy="4205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1151141" y="2522026"/>
        <a:ext cx="252334" cy="245324"/>
      </dsp:txXfrm>
    </dsp:sp>
    <dsp:sp modelId="{BC85A276-9723-4BAF-AE4F-A56F207CD3F3}">
      <dsp:nvSpPr>
        <dsp:cNvPr id="0" name=""/>
        <dsp:cNvSpPr/>
      </dsp:nvSpPr>
      <dsp:spPr>
        <a:xfrm>
          <a:off x="0" y="2930900"/>
          <a:ext cx="2554617" cy="934569"/>
        </a:xfrm>
        <a:prstGeom prst="roundRect">
          <a:avLst>
            <a:gd name="adj" fmla="val 10000"/>
          </a:avLst>
        </a:prstGeom>
        <a:solidFill>
          <a:srgbClr val="FFFFC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ysClr val="windowText" lastClr="000000"/>
              </a:solidFill>
            </a:rPr>
            <a:t>Training Run</a:t>
          </a:r>
        </a:p>
        <a:p>
          <a:pPr marL="0" lvl="0" indent="0" algn="ctr" defTabSz="533400">
            <a:lnSpc>
              <a:spcPct val="90000"/>
            </a:lnSpc>
            <a:spcBef>
              <a:spcPct val="0"/>
            </a:spcBef>
            <a:spcAft>
              <a:spcPct val="35000"/>
            </a:spcAft>
            <a:buNone/>
          </a:pPr>
          <a:r>
            <a:rPr lang="en-US" sz="1200" b="1" kern="1200" dirty="0">
              <a:solidFill>
                <a:sysClr val="windowText" lastClr="000000"/>
              </a:solidFill>
            </a:rPr>
            <a:t>Tissue sectioning and placement of sample on Tile by Histology</a:t>
          </a:r>
        </a:p>
      </dsp:txBody>
      <dsp:txXfrm>
        <a:off x="27373" y="2958273"/>
        <a:ext cx="2499871" cy="879823"/>
      </dsp:txXfrm>
    </dsp:sp>
    <dsp:sp modelId="{11257E4A-C94D-4272-B832-E3463118C4B6}">
      <dsp:nvSpPr>
        <dsp:cNvPr id="0" name=""/>
        <dsp:cNvSpPr/>
      </dsp:nvSpPr>
      <dsp:spPr>
        <a:xfrm rot="5400000">
          <a:off x="1102076" y="3888833"/>
          <a:ext cx="350463" cy="4205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1151141" y="3923880"/>
        <a:ext cx="252334" cy="245324"/>
      </dsp:txXfrm>
    </dsp:sp>
    <dsp:sp modelId="{73EC53BD-825C-4133-AA25-3B481015F063}">
      <dsp:nvSpPr>
        <dsp:cNvPr id="0" name=""/>
        <dsp:cNvSpPr/>
      </dsp:nvSpPr>
      <dsp:spPr>
        <a:xfrm>
          <a:off x="0" y="4332753"/>
          <a:ext cx="2554617" cy="1036904"/>
        </a:xfrm>
        <a:prstGeom prst="roundRect">
          <a:avLst>
            <a:gd name="adj" fmla="val 10000"/>
          </a:avLst>
        </a:prstGeom>
        <a:solidFill>
          <a:srgbClr val="CCFFC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ts val="600"/>
            </a:spcAft>
            <a:buNone/>
          </a:pPr>
          <a:r>
            <a:rPr lang="en-US" sz="1200" b="1" kern="1200" dirty="0">
              <a:solidFill>
                <a:schemeClr val="tx1"/>
              </a:solidFill>
            </a:rPr>
            <a:t>Training Run</a:t>
          </a:r>
        </a:p>
        <a:p>
          <a:pPr marL="0" lvl="0" indent="0" algn="ctr" defTabSz="533400">
            <a:lnSpc>
              <a:spcPct val="90000"/>
            </a:lnSpc>
            <a:spcBef>
              <a:spcPct val="0"/>
            </a:spcBef>
            <a:spcAft>
              <a:spcPts val="600"/>
            </a:spcAft>
            <a:buNone/>
          </a:pPr>
          <a:endParaRPr lang="en-US" sz="100" b="1" kern="1200" dirty="0">
            <a:solidFill>
              <a:schemeClr val="tx1"/>
            </a:solidFill>
          </a:endParaRPr>
        </a:p>
        <a:p>
          <a:pPr marL="0" lvl="0" indent="0" algn="ctr" defTabSz="533400">
            <a:lnSpc>
              <a:spcPct val="50000"/>
            </a:lnSpc>
            <a:spcBef>
              <a:spcPct val="0"/>
            </a:spcBef>
            <a:spcAft>
              <a:spcPts val="600"/>
            </a:spcAft>
            <a:buNone/>
          </a:pPr>
          <a:r>
            <a:rPr lang="en-US" sz="1200" b="1" kern="1200" dirty="0">
              <a:solidFill>
                <a:schemeClr val="tx1"/>
              </a:solidFill>
            </a:rPr>
            <a:t>UV Cleavage</a:t>
          </a:r>
        </a:p>
        <a:p>
          <a:pPr marL="0" lvl="0" indent="0" algn="ctr" defTabSz="533400">
            <a:lnSpc>
              <a:spcPct val="50000"/>
            </a:lnSpc>
            <a:spcBef>
              <a:spcPct val="0"/>
            </a:spcBef>
            <a:spcAft>
              <a:spcPts val="600"/>
            </a:spcAft>
            <a:buNone/>
          </a:pPr>
          <a:r>
            <a:rPr lang="en-US" sz="1200" b="1" kern="1200" dirty="0">
              <a:solidFill>
                <a:schemeClr val="tx1"/>
              </a:solidFill>
            </a:rPr>
            <a:t>Tissue Clearing</a:t>
          </a:r>
        </a:p>
        <a:p>
          <a:pPr marL="0" lvl="0" indent="0" algn="ctr" defTabSz="533400">
            <a:lnSpc>
              <a:spcPct val="50000"/>
            </a:lnSpc>
            <a:spcBef>
              <a:spcPct val="0"/>
            </a:spcBef>
            <a:spcAft>
              <a:spcPts val="600"/>
            </a:spcAft>
            <a:buNone/>
          </a:pPr>
          <a:r>
            <a:rPr lang="en-US" sz="1200" b="1" kern="1200" dirty="0">
              <a:solidFill>
                <a:schemeClr val="tx1"/>
              </a:solidFill>
            </a:rPr>
            <a:t>Nuclei Dissociation</a:t>
          </a:r>
        </a:p>
        <a:p>
          <a:pPr marL="0" lvl="0" indent="0" algn="ctr" defTabSz="533400">
            <a:lnSpc>
              <a:spcPct val="50000"/>
            </a:lnSpc>
            <a:spcBef>
              <a:spcPct val="0"/>
            </a:spcBef>
            <a:spcAft>
              <a:spcPts val="600"/>
            </a:spcAft>
            <a:buNone/>
          </a:pPr>
          <a:r>
            <a:rPr lang="en-US" sz="1200" b="1" kern="1200" dirty="0">
              <a:solidFill>
                <a:schemeClr val="tx1"/>
              </a:solidFill>
            </a:rPr>
            <a:t>Nuclei Count</a:t>
          </a:r>
        </a:p>
      </dsp:txBody>
      <dsp:txXfrm>
        <a:off x="30370" y="4363123"/>
        <a:ext cx="2493877" cy="9761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E73576-B963-45BE-9661-22CF5FE1AE06}">
      <dsp:nvSpPr>
        <dsp:cNvPr id="0" name=""/>
        <dsp:cNvSpPr/>
      </dsp:nvSpPr>
      <dsp:spPr>
        <a:xfrm>
          <a:off x="318320" y="3692"/>
          <a:ext cx="2550073" cy="403305"/>
        </a:xfrm>
        <a:prstGeom prst="roundRect">
          <a:avLst>
            <a:gd name="adj" fmla="val 10000"/>
          </a:avLst>
        </a:prstGeom>
        <a:solidFill>
          <a:srgbClr val="9BFF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ysClr val="windowText" lastClr="000000"/>
              </a:solidFill>
            </a:rPr>
            <a:t>Scheduling of Real Project</a:t>
          </a:r>
        </a:p>
      </dsp:txBody>
      <dsp:txXfrm>
        <a:off x="330132" y="15504"/>
        <a:ext cx="2526449" cy="379681"/>
      </dsp:txXfrm>
    </dsp:sp>
    <dsp:sp modelId="{E1B8D178-7E4B-4CAA-8C95-5C4B4C5A37DD}">
      <dsp:nvSpPr>
        <dsp:cNvPr id="0" name=""/>
        <dsp:cNvSpPr/>
      </dsp:nvSpPr>
      <dsp:spPr>
        <a:xfrm rot="5400000">
          <a:off x="1436405" y="427924"/>
          <a:ext cx="313904" cy="3766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480352" y="459315"/>
        <a:ext cx="226011" cy="219733"/>
      </dsp:txXfrm>
    </dsp:sp>
    <dsp:sp modelId="{BC85A276-9723-4BAF-AE4F-A56F207CD3F3}">
      <dsp:nvSpPr>
        <dsp:cNvPr id="0" name=""/>
        <dsp:cNvSpPr/>
      </dsp:nvSpPr>
      <dsp:spPr>
        <a:xfrm>
          <a:off x="318320" y="825537"/>
          <a:ext cx="2550073" cy="640901"/>
        </a:xfrm>
        <a:prstGeom prst="roundRect">
          <a:avLst>
            <a:gd name="adj" fmla="val 10000"/>
          </a:avLst>
        </a:prstGeom>
        <a:solidFill>
          <a:srgbClr val="FFFFC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ysClr val="windowText" lastClr="000000"/>
              </a:solidFill>
            </a:rPr>
            <a:t>Tissue sectioning and placement of sample on Tile by Histology</a:t>
          </a:r>
        </a:p>
      </dsp:txBody>
      <dsp:txXfrm>
        <a:off x="337091" y="844308"/>
        <a:ext cx="2512531" cy="603359"/>
      </dsp:txXfrm>
    </dsp:sp>
    <dsp:sp modelId="{8AD96FD0-A9AF-456D-9F35-69C9B8E50C99}">
      <dsp:nvSpPr>
        <dsp:cNvPr id="0" name=""/>
        <dsp:cNvSpPr/>
      </dsp:nvSpPr>
      <dsp:spPr>
        <a:xfrm rot="5400000">
          <a:off x="1436405" y="1487366"/>
          <a:ext cx="313904" cy="3766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480352" y="1518757"/>
        <a:ext cx="226011" cy="219733"/>
      </dsp:txXfrm>
    </dsp:sp>
    <dsp:sp modelId="{C71E9CAC-82B5-4953-9C39-36DF66EF3980}">
      <dsp:nvSpPr>
        <dsp:cNvPr id="0" name=""/>
        <dsp:cNvSpPr/>
      </dsp:nvSpPr>
      <dsp:spPr>
        <a:xfrm>
          <a:off x="318320" y="1884979"/>
          <a:ext cx="2550073" cy="837079"/>
        </a:xfrm>
        <a:prstGeom prst="roundRect">
          <a:avLst>
            <a:gd name="adj" fmla="val 10000"/>
          </a:avLst>
        </a:prstGeom>
        <a:solidFill>
          <a:srgbClr val="CCFFC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50000"/>
            </a:lnSpc>
            <a:spcBef>
              <a:spcPct val="0"/>
            </a:spcBef>
            <a:spcAft>
              <a:spcPct val="35000"/>
            </a:spcAft>
            <a:buNone/>
          </a:pPr>
          <a:r>
            <a:rPr lang="en-US" sz="1200" b="1" kern="1200" dirty="0">
              <a:solidFill>
                <a:sysClr val="windowText" lastClr="000000"/>
              </a:solidFill>
            </a:rPr>
            <a:t>UV Cleavage</a:t>
          </a:r>
        </a:p>
        <a:p>
          <a:pPr marL="0" lvl="0" indent="0" algn="ctr" defTabSz="533400">
            <a:lnSpc>
              <a:spcPct val="50000"/>
            </a:lnSpc>
            <a:spcBef>
              <a:spcPct val="0"/>
            </a:spcBef>
            <a:spcAft>
              <a:spcPct val="35000"/>
            </a:spcAft>
            <a:buNone/>
          </a:pPr>
          <a:r>
            <a:rPr lang="en-US" sz="1200" b="1" kern="1200" dirty="0">
              <a:solidFill>
                <a:sysClr val="windowText" lastClr="000000"/>
              </a:solidFill>
            </a:rPr>
            <a:t>Tissue Clearing</a:t>
          </a:r>
        </a:p>
        <a:p>
          <a:pPr marL="0" lvl="0" indent="0" algn="ctr" defTabSz="533400">
            <a:lnSpc>
              <a:spcPct val="50000"/>
            </a:lnSpc>
            <a:spcBef>
              <a:spcPct val="0"/>
            </a:spcBef>
            <a:spcAft>
              <a:spcPct val="35000"/>
            </a:spcAft>
            <a:buNone/>
          </a:pPr>
          <a:r>
            <a:rPr lang="en-US" sz="1200" b="1" kern="1200" dirty="0">
              <a:solidFill>
                <a:sysClr val="windowText" lastClr="000000"/>
              </a:solidFill>
            </a:rPr>
            <a:t>Nuclei Dissociation</a:t>
          </a:r>
        </a:p>
        <a:p>
          <a:pPr marL="0" lvl="0" indent="0" algn="ctr" defTabSz="533400">
            <a:lnSpc>
              <a:spcPct val="50000"/>
            </a:lnSpc>
            <a:spcBef>
              <a:spcPct val="0"/>
            </a:spcBef>
            <a:spcAft>
              <a:spcPct val="35000"/>
            </a:spcAft>
            <a:buNone/>
          </a:pPr>
          <a:r>
            <a:rPr lang="en-US" sz="1200" b="1" kern="1200" dirty="0">
              <a:solidFill>
                <a:sysClr val="windowText" lastClr="000000"/>
              </a:solidFill>
            </a:rPr>
            <a:t>Nuclei Count</a:t>
          </a:r>
        </a:p>
      </dsp:txBody>
      <dsp:txXfrm>
        <a:off x="342837" y="1909496"/>
        <a:ext cx="2501039" cy="788045"/>
      </dsp:txXfrm>
    </dsp:sp>
    <dsp:sp modelId="{760D4A36-036F-4E15-B4EF-B5906C8E8692}">
      <dsp:nvSpPr>
        <dsp:cNvPr id="0" name=""/>
        <dsp:cNvSpPr/>
      </dsp:nvSpPr>
      <dsp:spPr>
        <a:xfrm rot="5400000">
          <a:off x="1436405" y="2742986"/>
          <a:ext cx="313904" cy="3766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480352" y="2774377"/>
        <a:ext cx="226011" cy="219733"/>
      </dsp:txXfrm>
    </dsp:sp>
    <dsp:sp modelId="{8641D64B-06DD-485F-B1D5-9B2A89300F5F}">
      <dsp:nvSpPr>
        <dsp:cNvPr id="0" name=""/>
        <dsp:cNvSpPr/>
      </dsp:nvSpPr>
      <dsp:spPr>
        <a:xfrm>
          <a:off x="318320" y="3140599"/>
          <a:ext cx="2550073" cy="681491"/>
        </a:xfrm>
        <a:prstGeom prst="roundRect">
          <a:avLst>
            <a:gd name="adj" fmla="val 10000"/>
          </a:avLst>
        </a:prstGeom>
        <a:solidFill>
          <a:srgbClr val="CCFFC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50000"/>
            </a:lnSpc>
            <a:spcBef>
              <a:spcPct val="0"/>
            </a:spcBef>
            <a:spcAft>
              <a:spcPct val="35000"/>
            </a:spcAft>
            <a:buNone/>
          </a:pPr>
          <a:r>
            <a:rPr lang="en-US" sz="1200" b="1" kern="1200" dirty="0">
              <a:solidFill>
                <a:sysClr val="windowText" lastClr="000000"/>
              </a:solidFill>
            </a:rPr>
            <a:t>10X Genomics </a:t>
          </a:r>
          <a:r>
            <a:rPr lang="en-US" sz="1200" b="1" kern="1200" dirty="0" err="1">
              <a:solidFill>
                <a:sysClr val="windowText" lastClr="000000"/>
              </a:solidFill>
            </a:rPr>
            <a:t>scRNA</a:t>
          </a:r>
          <a:r>
            <a:rPr lang="en-US" sz="1200" b="1" kern="1200" dirty="0">
              <a:solidFill>
                <a:sysClr val="windowText" lastClr="000000"/>
              </a:solidFill>
            </a:rPr>
            <a:t>-seq</a:t>
          </a:r>
        </a:p>
        <a:p>
          <a:pPr marL="0" lvl="0" indent="0" algn="ctr" defTabSz="533400">
            <a:lnSpc>
              <a:spcPct val="50000"/>
            </a:lnSpc>
            <a:spcBef>
              <a:spcPct val="0"/>
            </a:spcBef>
            <a:spcAft>
              <a:spcPct val="35000"/>
            </a:spcAft>
            <a:buNone/>
          </a:pPr>
          <a:r>
            <a:rPr lang="en-US" sz="1200" b="1" kern="1200" dirty="0">
              <a:solidFill>
                <a:sysClr val="windowText" lastClr="000000"/>
              </a:solidFill>
            </a:rPr>
            <a:t>Or Multiome</a:t>
          </a:r>
        </a:p>
        <a:p>
          <a:pPr marL="0" lvl="0" indent="0" algn="ctr" defTabSz="533400">
            <a:lnSpc>
              <a:spcPct val="50000"/>
            </a:lnSpc>
            <a:spcBef>
              <a:spcPct val="0"/>
            </a:spcBef>
            <a:spcAft>
              <a:spcPct val="35000"/>
            </a:spcAft>
            <a:buNone/>
          </a:pPr>
          <a:r>
            <a:rPr lang="en-US" sz="1200" b="1" kern="1200" dirty="0">
              <a:solidFill>
                <a:sysClr val="windowText" lastClr="000000"/>
              </a:solidFill>
            </a:rPr>
            <a:t>NGS Library Prep</a:t>
          </a:r>
        </a:p>
      </dsp:txBody>
      <dsp:txXfrm>
        <a:off x="338280" y="3160559"/>
        <a:ext cx="2510153" cy="641571"/>
      </dsp:txXfrm>
    </dsp:sp>
    <dsp:sp modelId="{F109C991-EF41-4B10-9032-B9F65A6A1E4A}">
      <dsp:nvSpPr>
        <dsp:cNvPr id="0" name=""/>
        <dsp:cNvSpPr/>
      </dsp:nvSpPr>
      <dsp:spPr>
        <a:xfrm rot="5400000">
          <a:off x="1436405" y="3843017"/>
          <a:ext cx="313904" cy="3766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480352" y="3874408"/>
        <a:ext cx="226011" cy="219733"/>
      </dsp:txXfrm>
    </dsp:sp>
    <dsp:sp modelId="{CEF1B7BC-90A6-409B-B4BF-CDA577116584}">
      <dsp:nvSpPr>
        <dsp:cNvPr id="0" name=""/>
        <dsp:cNvSpPr/>
      </dsp:nvSpPr>
      <dsp:spPr>
        <a:xfrm>
          <a:off x="318320" y="4240630"/>
          <a:ext cx="2550073" cy="365653"/>
        </a:xfrm>
        <a:prstGeom prst="roundRect">
          <a:avLst>
            <a:gd name="adj" fmla="val 10000"/>
          </a:avLst>
        </a:prstGeom>
        <a:solidFill>
          <a:srgbClr val="CCFFC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ysClr val="windowText" lastClr="000000"/>
              </a:solidFill>
            </a:rPr>
            <a:t>Sequencing</a:t>
          </a:r>
        </a:p>
      </dsp:txBody>
      <dsp:txXfrm>
        <a:off x="329030" y="4251340"/>
        <a:ext cx="2528653" cy="344233"/>
      </dsp:txXfrm>
    </dsp:sp>
    <dsp:sp modelId="{24C5FD90-C1D1-44E9-9865-2DFF83015C3F}">
      <dsp:nvSpPr>
        <dsp:cNvPr id="0" name=""/>
        <dsp:cNvSpPr/>
      </dsp:nvSpPr>
      <dsp:spPr>
        <a:xfrm rot="5427387">
          <a:off x="1442825" y="4614612"/>
          <a:ext cx="295017" cy="37668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477681" y="4655447"/>
        <a:ext cx="226011" cy="206512"/>
      </dsp:txXfrm>
    </dsp:sp>
    <dsp:sp modelId="{684CC810-8F64-4F2F-9BC8-FF4F88989D62}">
      <dsp:nvSpPr>
        <dsp:cNvPr id="0" name=""/>
        <dsp:cNvSpPr/>
      </dsp:nvSpPr>
      <dsp:spPr>
        <a:xfrm>
          <a:off x="312354" y="4999627"/>
          <a:ext cx="2550073" cy="345588"/>
        </a:xfrm>
        <a:prstGeom prst="roundRect">
          <a:avLst>
            <a:gd name="adj" fmla="val 10000"/>
          </a:avLst>
        </a:prstGeom>
        <a:solidFill>
          <a:srgbClr val="FFCC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tx1"/>
              </a:solidFill>
            </a:rPr>
            <a:t>Primary Analysis</a:t>
          </a:r>
        </a:p>
      </dsp:txBody>
      <dsp:txXfrm>
        <a:off x="322476" y="5009749"/>
        <a:ext cx="2529829" cy="32534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14D0CBD-A830-4AA7-832C-2CF287169572}" type="datetimeFigureOut">
              <a:rPr lang="en-US" smtClean="0"/>
              <a:t>10/18/2024</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D1BFA850-CD68-4DC9-8AD8-B8B8E3D8F8FF}" type="slidenum">
              <a:rPr lang="en-US" smtClean="0"/>
              <a:t>‹#›</a:t>
            </a:fld>
            <a:endParaRPr lang="en-US"/>
          </a:p>
        </p:txBody>
      </p:sp>
    </p:spTree>
    <p:extLst>
      <p:ext uri="{BB962C8B-B14F-4D97-AF65-F5344CB8AC3E}">
        <p14:creationId xmlns:p14="http://schemas.microsoft.com/office/powerpoint/2010/main" val="1158730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britannica.com/technology/Moores-law"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genome.gov/about-genomics/fact-sheets/Sequencing-Human-Genome-cos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1BFA850-CD68-4DC9-8AD8-B8B8E3D8F8FF}" type="slidenum">
              <a:rPr lang="en-US" smtClean="0"/>
              <a:t>1</a:t>
            </a:fld>
            <a:endParaRPr lang="en-US"/>
          </a:p>
        </p:txBody>
      </p:sp>
    </p:spTree>
    <p:extLst>
      <p:ext uri="{BB962C8B-B14F-4D97-AF65-F5344CB8AC3E}">
        <p14:creationId xmlns:p14="http://schemas.microsoft.com/office/powerpoint/2010/main" val="3502779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4CCA40-20FC-4DB5-BF9B-622E991035EF}" type="slidenum">
              <a:rPr lang="en-US" smtClean="0"/>
              <a:t>13</a:t>
            </a:fld>
            <a:endParaRPr lang="en-US"/>
          </a:p>
        </p:txBody>
      </p:sp>
    </p:spTree>
    <p:extLst>
      <p:ext uri="{BB962C8B-B14F-4D97-AF65-F5344CB8AC3E}">
        <p14:creationId xmlns:p14="http://schemas.microsoft.com/office/powerpoint/2010/main" val="3151446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BFA850-CD68-4DC9-8AD8-B8B8E3D8F8FF}" type="slidenum">
              <a:rPr lang="en-US" smtClean="0"/>
              <a:t>14</a:t>
            </a:fld>
            <a:endParaRPr lang="en-US"/>
          </a:p>
        </p:txBody>
      </p:sp>
    </p:spTree>
    <p:extLst>
      <p:ext uri="{BB962C8B-B14F-4D97-AF65-F5344CB8AC3E}">
        <p14:creationId xmlns:p14="http://schemas.microsoft.com/office/powerpoint/2010/main" val="3879734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42AA7-5ADF-3A91-F779-1D2DCA4C3A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18D060-ABAB-655B-15BD-98AFB9403C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4686F7-98C3-D3F8-ED8E-EA574F9A31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1AC6B0-A667-CB0E-E3A4-D6F2DCDDB9B2}"/>
              </a:ext>
            </a:extLst>
          </p:cNvPr>
          <p:cNvSpPr>
            <a:spLocks noGrp="1"/>
          </p:cNvSpPr>
          <p:nvPr>
            <p:ph type="sldNum" sz="quarter" idx="5"/>
          </p:nvPr>
        </p:nvSpPr>
        <p:spPr/>
        <p:txBody>
          <a:bodyPr/>
          <a:lstStyle/>
          <a:p>
            <a:fld id="{D1BFA850-CD68-4DC9-8AD8-B8B8E3D8F8FF}" type="slidenum">
              <a:rPr lang="en-US" smtClean="0"/>
              <a:t>19</a:t>
            </a:fld>
            <a:endParaRPr lang="en-US"/>
          </a:p>
        </p:txBody>
      </p:sp>
    </p:spTree>
    <p:extLst>
      <p:ext uri="{BB962C8B-B14F-4D97-AF65-F5344CB8AC3E}">
        <p14:creationId xmlns:p14="http://schemas.microsoft.com/office/powerpoint/2010/main" val="3762663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D1BFA850-CD68-4DC9-8AD8-B8B8E3D8F8FF}" type="slidenum">
              <a:rPr lang="en-US" smtClean="0"/>
              <a:t>20</a:t>
            </a:fld>
            <a:endParaRPr lang="en-US"/>
          </a:p>
        </p:txBody>
      </p:sp>
    </p:spTree>
    <p:extLst>
      <p:ext uri="{BB962C8B-B14F-4D97-AF65-F5344CB8AC3E}">
        <p14:creationId xmlns:p14="http://schemas.microsoft.com/office/powerpoint/2010/main" val="2811620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BFA850-CD68-4DC9-8AD8-B8B8E3D8F8FF}" type="slidenum">
              <a:rPr lang="en-US" smtClean="0"/>
              <a:t>22</a:t>
            </a:fld>
            <a:endParaRPr lang="en-US"/>
          </a:p>
        </p:txBody>
      </p:sp>
    </p:spTree>
    <p:extLst>
      <p:ext uri="{BB962C8B-B14F-4D97-AF65-F5344CB8AC3E}">
        <p14:creationId xmlns:p14="http://schemas.microsoft.com/office/powerpoint/2010/main" val="4201838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BFA850-CD68-4DC9-8AD8-B8B8E3D8F8FF}" type="slidenum">
              <a:rPr lang="en-US" smtClean="0"/>
              <a:t>23</a:t>
            </a:fld>
            <a:endParaRPr lang="en-US"/>
          </a:p>
        </p:txBody>
      </p:sp>
    </p:spTree>
    <p:extLst>
      <p:ext uri="{BB962C8B-B14F-4D97-AF65-F5344CB8AC3E}">
        <p14:creationId xmlns:p14="http://schemas.microsoft.com/office/powerpoint/2010/main" val="2049950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BFA850-CD68-4DC9-8AD8-B8B8E3D8F8FF}" type="slidenum">
              <a:rPr lang="en-US" smtClean="0"/>
              <a:t>25</a:t>
            </a:fld>
            <a:endParaRPr lang="en-US"/>
          </a:p>
        </p:txBody>
      </p:sp>
    </p:spTree>
    <p:extLst>
      <p:ext uri="{BB962C8B-B14F-4D97-AF65-F5344CB8AC3E}">
        <p14:creationId xmlns:p14="http://schemas.microsoft.com/office/powerpoint/2010/main" val="4022166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BFA850-CD68-4DC9-8AD8-B8B8E3D8F8FF}" type="slidenum">
              <a:rPr lang="en-US" smtClean="0"/>
              <a:t>28</a:t>
            </a:fld>
            <a:endParaRPr lang="en-US"/>
          </a:p>
        </p:txBody>
      </p:sp>
    </p:spTree>
    <p:extLst>
      <p:ext uri="{BB962C8B-B14F-4D97-AF65-F5344CB8AC3E}">
        <p14:creationId xmlns:p14="http://schemas.microsoft.com/office/powerpoint/2010/main" val="3590813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BFA850-CD68-4DC9-8AD8-B8B8E3D8F8FF}" type="slidenum">
              <a:rPr lang="en-US" smtClean="0"/>
              <a:t>34</a:t>
            </a:fld>
            <a:endParaRPr lang="en-US"/>
          </a:p>
        </p:txBody>
      </p:sp>
    </p:spTree>
    <p:extLst>
      <p:ext uri="{BB962C8B-B14F-4D97-AF65-F5344CB8AC3E}">
        <p14:creationId xmlns:p14="http://schemas.microsoft.com/office/powerpoint/2010/main" val="1135418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D1BFA850-CD68-4DC9-8AD8-B8B8E3D8F8FF}" type="slidenum">
              <a:rPr lang="en-US" smtClean="0"/>
              <a:t>35</a:t>
            </a:fld>
            <a:endParaRPr lang="en-US"/>
          </a:p>
        </p:txBody>
      </p:sp>
    </p:spTree>
    <p:extLst>
      <p:ext uri="{BB962C8B-B14F-4D97-AF65-F5344CB8AC3E}">
        <p14:creationId xmlns:p14="http://schemas.microsoft.com/office/powerpoint/2010/main" val="1541435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BFA850-CD68-4DC9-8AD8-B8B8E3D8F8FF}" type="slidenum">
              <a:rPr lang="en-US" smtClean="0"/>
              <a:t>2</a:t>
            </a:fld>
            <a:endParaRPr lang="en-US"/>
          </a:p>
        </p:txBody>
      </p:sp>
    </p:spTree>
    <p:extLst>
      <p:ext uri="{BB962C8B-B14F-4D97-AF65-F5344CB8AC3E}">
        <p14:creationId xmlns:p14="http://schemas.microsoft.com/office/powerpoint/2010/main" val="2859142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902785-AC2D-4D1D-9AFB-DBCEDA8DA821}" type="slidenum">
              <a:rPr lang="en-US" smtClean="0"/>
              <a:t>36</a:t>
            </a:fld>
            <a:endParaRPr lang="en-US"/>
          </a:p>
        </p:txBody>
      </p:sp>
    </p:spTree>
    <p:extLst>
      <p:ext uri="{BB962C8B-B14F-4D97-AF65-F5344CB8AC3E}">
        <p14:creationId xmlns:p14="http://schemas.microsoft.com/office/powerpoint/2010/main" val="785850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FAA13CC-DD60-495E-8D45-8EFF283FB156}" type="slidenum">
              <a:rPr lang="en-US" smtClean="0"/>
              <a:t>37</a:t>
            </a:fld>
            <a:endParaRPr lang="en-US"/>
          </a:p>
        </p:txBody>
      </p:sp>
    </p:spTree>
    <p:extLst>
      <p:ext uri="{BB962C8B-B14F-4D97-AF65-F5344CB8AC3E}">
        <p14:creationId xmlns:p14="http://schemas.microsoft.com/office/powerpoint/2010/main" val="443707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E75849-C3AF-4FC1-AB90-88BC9CA14E04}" type="slidenum">
              <a:rPr lang="en-US" smtClean="0"/>
              <a:t>42</a:t>
            </a:fld>
            <a:endParaRPr lang="en-US"/>
          </a:p>
        </p:txBody>
      </p:sp>
    </p:spTree>
    <p:extLst>
      <p:ext uri="{BB962C8B-B14F-4D97-AF65-F5344CB8AC3E}">
        <p14:creationId xmlns:p14="http://schemas.microsoft.com/office/powerpoint/2010/main" val="3417020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5491E2-7A2E-47A2-B104-69E1941BB2AB}" type="slidenum">
              <a:rPr lang="en-US" smtClean="0"/>
              <a:t>44</a:t>
            </a:fld>
            <a:endParaRPr lang="en-US"/>
          </a:p>
        </p:txBody>
      </p:sp>
    </p:spTree>
    <p:extLst>
      <p:ext uri="{BB962C8B-B14F-4D97-AF65-F5344CB8AC3E}">
        <p14:creationId xmlns:p14="http://schemas.microsoft.com/office/powerpoint/2010/main" val="3792272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BFA850-CD68-4DC9-8AD8-B8B8E3D8F8FF}" type="slidenum">
              <a:rPr lang="en-US" smtClean="0"/>
              <a:t>50</a:t>
            </a:fld>
            <a:endParaRPr lang="en-US"/>
          </a:p>
        </p:txBody>
      </p:sp>
    </p:spTree>
    <p:extLst>
      <p:ext uri="{BB962C8B-B14F-4D97-AF65-F5344CB8AC3E}">
        <p14:creationId xmlns:p14="http://schemas.microsoft.com/office/powerpoint/2010/main" val="3857219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1270F6-419F-426A-8602-C7825AE4E27D}" type="slidenum">
              <a:rPr lang="en-US" smtClean="0"/>
              <a:t>51</a:t>
            </a:fld>
            <a:endParaRPr lang="en-US"/>
          </a:p>
        </p:txBody>
      </p:sp>
    </p:spTree>
    <p:extLst>
      <p:ext uri="{BB962C8B-B14F-4D97-AF65-F5344CB8AC3E}">
        <p14:creationId xmlns:p14="http://schemas.microsoft.com/office/powerpoint/2010/main" val="1446273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BFA850-CD68-4DC9-8AD8-B8B8E3D8F8FF}" type="slidenum">
              <a:rPr lang="en-US" smtClean="0"/>
              <a:t>3</a:t>
            </a:fld>
            <a:endParaRPr lang="en-US"/>
          </a:p>
        </p:txBody>
      </p:sp>
    </p:spTree>
    <p:extLst>
      <p:ext uri="{BB962C8B-B14F-4D97-AF65-F5344CB8AC3E}">
        <p14:creationId xmlns:p14="http://schemas.microsoft.com/office/powerpoint/2010/main" val="853248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baseline="-25000" dirty="0">
                <a:solidFill>
                  <a:srgbClr val="000000"/>
                </a:solidFill>
                <a:effectLst/>
                <a:latin typeface="Source Sans Pro" panose="020B0503030403020204" pitchFamily="34" charset="0"/>
              </a:rPr>
              <a:t>Figure 1: </a:t>
            </a:r>
            <a:r>
              <a:rPr lang="en-US" b="0" i="1" baseline="-25000" dirty="0">
                <a:solidFill>
                  <a:srgbClr val="000000"/>
                </a:solidFill>
                <a:effectLst/>
                <a:latin typeface="Source Sans Pro" panose="020B0503030403020204" pitchFamily="34" charset="0"/>
              </a:rPr>
              <a:t>The cost of sequencing a single human genome from 2001 to 2020. The graph shows that the cost of sequencing per human genome has consistently been lower than predicted by </a:t>
            </a:r>
            <a:r>
              <a:rPr lang="en-US" b="0" i="1" u="sng" baseline="-25000" dirty="0">
                <a:solidFill>
                  <a:srgbClr val="222222"/>
                </a:solidFill>
                <a:effectLst/>
                <a:latin typeface="Source Sans Pro" panose="020B0503030403020204" pitchFamily="34" charset="0"/>
                <a:hlinkClick r:id="rId3"/>
              </a:rPr>
              <a:t>Moore’s Law</a:t>
            </a:r>
            <a:r>
              <a:rPr lang="en-US" b="0" i="1" baseline="-25000" dirty="0">
                <a:solidFill>
                  <a:srgbClr val="000000"/>
                </a:solidFill>
                <a:effectLst/>
                <a:latin typeface="Source Sans Pro" panose="020B0503030403020204" pitchFamily="34" charset="0"/>
              </a:rPr>
              <a:t> in 2008. Image credit: </a:t>
            </a:r>
            <a:r>
              <a:rPr lang="en-US" b="0" i="1" u="sng" baseline="-25000" dirty="0">
                <a:solidFill>
                  <a:srgbClr val="222222"/>
                </a:solidFill>
                <a:effectLst/>
                <a:latin typeface="Source Sans Pro" panose="020B0503030403020204" pitchFamily="34" charset="0"/>
                <a:hlinkClick r:id="rId4"/>
              </a:rPr>
              <a:t>National Human Genome Research Institute</a:t>
            </a:r>
            <a:endParaRPr lang="en-US" dirty="0"/>
          </a:p>
        </p:txBody>
      </p:sp>
      <p:sp>
        <p:nvSpPr>
          <p:cNvPr id="4" name="Slide Number Placeholder 3"/>
          <p:cNvSpPr>
            <a:spLocks noGrp="1"/>
          </p:cNvSpPr>
          <p:nvPr>
            <p:ph type="sldNum" sz="quarter" idx="5"/>
          </p:nvPr>
        </p:nvSpPr>
        <p:spPr/>
        <p:txBody>
          <a:bodyPr/>
          <a:lstStyle/>
          <a:p>
            <a:fld id="{C84CCA40-20FC-4DB5-BF9B-622E991035EF}" type="slidenum">
              <a:rPr lang="en-US" smtClean="0"/>
              <a:t>4</a:t>
            </a:fld>
            <a:endParaRPr lang="en-US"/>
          </a:p>
        </p:txBody>
      </p:sp>
    </p:spTree>
    <p:extLst>
      <p:ext uri="{BB962C8B-B14F-4D97-AF65-F5344CB8AC3E}">
        <p14:creationId xmlns:p14="http://schemas.microsoft.com/office/powerpoint/2010/main" val="2953076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defTabSz="949478">
              <a:buAutoNum type="arabicPeriod"/>
              <a:defRPr/>
            </a:pPr>
            <a:endParaRPr lang="en-US" b="0" dirty="0"/>
          </a:p>
        </p:txBody>
      </p:sp>
      <p:sp>
        <p:nvSpPr>
          <p:cNvPr id="4" name="Slide Number Placeholder 3"/>
          <p:cNvSpPr>
            <a:spLocks noGrp="1"/>
          </p:cNvSpPr>
          <p:nvPr>
            <p:ph type="sldNum" sz="quarter" idx="5"/>
          </p:nvPr>
        </p:nvSpPr>
        <p:spPr/>
        <p:txBody>
          <a:bodyPr/>
          <a:lstStyle/>
          <a:p>
            <a:fld id="{C84CCA40-20FC-4DB5-BF9B-622E991035EF}" type="slidenum">
              <a:rPr lang="en-US" smtClean="0"/>
              <a:t>5</a:t>
            </a:fld>
            <a:endParaRPr lang="en-US"/>
          </a:p>
        </p:txBody>
      </p:sp>
    </p:spTree>
    <p:extLst>
      <p:ext uri="{BB962C8B-B14F-4D97-AF65-F5344CB8AC3E}">
        <p14:creationId xmlns:p14="http://schemas.microsoft.com/office/powerpoint/2010/main" val="2142156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BFA850-CD68-4DC9-8AD8-B8B8E3D8F8FF}" type="slidenum">
              <a:rPr lang="en-US" smtClean="0"/>
              <a:t>6</a:t>
            </a:fld>
            <a:endParaRPr lang="en-US"/>
          </a:p>
        </p:txBody>
      </p:sp>
    </p:spTree>
    <p:extLst>
      <p:ext uri="{BB962C8B-B14F-4D97-AF65-F5344CB8AC3E}">
        <p14:creationId xmlns:p14="http://schemas.microsoft.com/office/powerpoint/2010/main" val="2029879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9C778F-A11D-43B6-A4C5-FEC863EAC2B0}" type="slidenum">
              <a:rPr lang="en-US" smtClean="0"/>
              <a:t>7</a:t>
            </a:fld>
            <a:endParaRPr lang="en-US"/>
          </a:p>
        </p:txBody>
      </p:sp>
    </p:spTree>
    <p:extLst>
      <p:ext uri="{BB962C8B-B14F-4D97-AF65-F5344CB8AC3E}">
        <p14:creationId xmlns:p14="http://schemas.microsoft.com/office/powerpoint/2010/main" val="3620136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BFA850-CD68-4DC9-8AD8-B8B8E3D8F8FF}" type="slidenum">
              <a:rPr lang="en-US" smtClean="0"/>
              <a:t>8</a:t>
            </a:fld>
            <a:endParaRPr lang="en-US"/>
          </a:p>
        </p:txBody>
      </p:sp>
    </p:spTree>
    <p:extLst>
      <p:ext uri="{BB962C8B-B14F-4D97-AF65-F5344CB8AC3E}">
        <p14:creationId xmlns:p14="http://schemas.microsoft.com/office/powerpoint/2010/main" val="3936999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note video</a:t>
            </a:r>
          </a:p>
        </p:txBody>
      </p:sp>
      <p:sp>
        <p:nvSpPr>
          <p:cNvPr id="4" name="Slide Number Placeholder 3"/>
          <p:cNvSpPr>
            <a:spLocks noGrp="1"/>
          </p:cNvSpPr>
          <p:nvPr>
            <p:ph type="sldNum" sz="quarter" idx="5"/>
          </p:nvPr>
        </p:nvSpPr>
        <p:spPr/>
        <p:txBody>
          <a:bodyPr/>
          <a:lstStyle/>
          <a:p>
            <a:fld id="{D1BFA850-CD68-4DC9-8AD8-B8B8E3D8F8FF}" type="slidenum">
              <a:rPr lang="en-US" smtClean="0"/>
              <a:t>11</a:t>
            </a:fld>
            <a:endParaRPr lang="en-US"/>
          </a:p>
        </p:txBody>
      </p:sp>
    </p:spTree>
    <p:extLst>
      <p:ext uri="{BB962C8B-B14F-4D97-AF65-F5344CB8AC3E}">
        <p14:creationId xmlns:p14="http://schemas.microsoft.com/office/powerpoint/2010/main" val="1357840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2AA25-9E73-4F4B-B2BE-D88F03884C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4F4B13-52F3-4034-8F91-DF4283A410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461119-1289-4A49-8536-DBD495B5979A}"/>
              </a:ext>
            </a:extLst>
          </p:cNvPr>
          <p:cNvSpPr>
            <a:spLocks noGrp="1"/>
          </p:cNvSpPr>
          <p:nvPr>
            <p:ph type="dt" sz="half" idx="10"/>
          </p:nvPr>
        </p:nvSpPr>
        <p:spPr/>
        <p:txBody>
          <a:bodyPr/>
          <a:lstStyle/>
          <a:p>
            <a:fld id="{15DCBCFD-31EE-4E85-948B-47D914B894F3}" type="datetimeFigureOut">
              <a:rPr lang="en-US" smtClean="0"/>
              <a:t>10/18/2024</a:t>
            </a:fld>
            <a:endParaRPr lang="en-US"/>
          </a:p>
        </p:txBody>
      </p:sp>
      <p:sp>
        <p:nvSpPr>
          <p:cNvPr id="5" name="Footer Placeholder 4">
            <a:extLst>
              <a:ext uri="{FF2B5EF4-FFF2-40B4-BE49-F238E27FC236}">
                <a16:creationId xmlns:a16="http://schemas.microsoft.com/office/drawing/2014/main" id="{CB769043-7A14-4343-B6F6-DD4CFF6BCC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634B1B-312B-40F8-B957-ACD4FDB9D654}"/>
              </a:ext>
            </a:extLst>
          </p:cNvPr>
          <p:cNvSpPr>
            <a:spLocks noGrp="1"/>
          </p:cNvSpPr>
          <p:nvPr>
            <p:ph type="sldNum" sz="quarter" idx="12"/>
          </p:nvPr>
        </p:nvSpPr>
        <p:spPr/>
        <p:txBody>
          <a:bodyPr/>
          <a:lstStyle/>
          <a:p>
            <a:fld id="{9A0DBB6C-0F80-4977-95DA-5801D0C15235}" type="slidenum">
              <a:rPr lang="en-US" smtClean="0"/>
              <a:t>‹#›</a:t>
            </a:fld>
            <a:endParaRPr lang="en-US"/>
          </a:p>
        </p:txBody>
      </p:sp>
    </p:spTree>
    <p:extLst>
      <p:ext uri="{BB962C8B-B14F-4D97-AF65-F5344CB8AC3E}">
        <p14:creationId xmlns:p14="http://schemas.microsoft.com/office/powerpoint/2010/main" val="3912523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F4486-2028-48BD-B482-E3B4C788B0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3A4E91-731F-4B56-B8A1-2140709287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E6D580-B2B1-49C1-83E9-CDC1015FB994}"/>
              </a:ext>
            </a:extLst>
          </p:cNvPr>
          <p:cNvSpPr>
            <a:spLocks noGrp="1"/>
          </p:cNvSpPr>
          <p:nvPr>
            <p:ph type="dt" sz="half" idx="10"/>
          </p:nvPr>
        </p:nvSpPr>
        <p:spPr/>
        <p:txBody>
          <a:bodyPr/>
          <a:lstStyle/>
          <a:p>
            <a:fld id="{15DCBCFD-31EE-4E85-948B-47D914B894F3}" type="datetimeFigureOut">
              <a:rPr lang="en-US" smtClean="0"/>
              <a:t>10/18/2024</a:t>
            </a:fld>
            <a:endParaRPr lang="en-US"/>
          </a:p>
        </p:txBody>
      </p:sp>
      <p:sp>
        <p:nvSpPr>
          <p:cNvPr id="5" name="Footer Placeholder 4">
            <a:extLst>
              <a:ext uri="{FF2B5EF4-FFF2-40B4-BE49-F238E27FC236}">
                <a16:creationId xmlns:a16="http://schemas.microsoft.com/office/drawing/2014/main" id="{6D83099C-27AF-4B6B-B424-F8CAE4836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2238D4-2170-415D-BC39-3A79A8E1CEE2}"/>
              </a:ext>
            </a:extLst>
          </p:cNvPr>
          <p:cNvSpPr>
            <a:spLocks noGrp="1"/>
          </p:cNvSpPr>
          <p:nvPr>
            <p:ph type="sldNum" sz="quarter" idx="12"/>
          </p:nvPr>
        </p:nvSpPr>
        <p:spPr/>
        <p:txBody>
          <a:bodyPr/>
          <a:lstStyle/>
          <a:p>
            <a:fld id="{9A0DBB6C-0F80-4977-95DA-5801D0C15235}" type="slidenum">
              <a:rPr lang="en-US" smtClean="0"/>
              <a:t>‹#›</a:t>
            </a:fld>
            <a:endParaRPr lang="en-US"/>
          </a:p>
        </p:txBody>
      </p:sp>
    </p:spTree>
    <p:extLst>
      <p:ext uri="{BB962C8B-B14F-4D97-AF65-F5344CB8AC3E}">
        <p14:creationId xmlns:p14="http://schemas.microsoft.com/office/powerpoint/2010/main" val="133322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CA1E44-D93A-4A13-856E-093F89E78C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BAA1E0-68FF-42BC-924D-623BDBA4D6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6D00F-14E7-4433-9CAA-10D3AD7D0D4D}"/>
              </a:ext>
            </a:extLst>
          </p:cNvPr>
          <p:cNvSpPr>
            <a:spLocks noGrp="1"/>
          </p:cNvSpPr>
          <p:nvPr>
            <p:ph type="dt" sz="half" idx="10"/>
          </p:nvPr>
        </p:nvSpPr>
        <p:spPr/>
        <p:txBody>
          <a:bodyPr/>
          <a:lstStyle/>
          <a:p>
            <a:fld id="{15DCBCFD-31EE-4E85-948B-47D914B894F3}" type="datetimeFigureOut">
              <a:rPr lang="en-US" smtClean="0"/>
              <a:t>10/18/2024</a:t>
            </a:fld>
            <a:endParaRPr lang="en-US"/>
          </a:p>
        </p:txBody>
      </p:sp>
      <p:sp>
        <p:nvSpPr>
          <p:cNvPr id="5" name="Footer Placeholder 4">
            <a:extLst>
              <a:ext uri="{FF2B5EF4-FFF2-40B4-BE49-F238E27FC236}">
                <a16:creationId xmlns:a16="http://schemas.microsoft.com/office/drawing/2014/main" id="{A3689609-5E72-4EEE-AAB6-41414A9BD2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ECD05A-6BB8-4EE8-AAF4-097101200282}"/>
              </a:ext>
            </a:extLst>
          </p:cNvPr>
          <p:cNvSpPr>
            <a:spLocks noGrp="1"/>
          </p:cNvSpPr>
          <p:nvPr>
            <p:ph type="sldNum" sz="quarter" idx="12"/>
          </p:nvPr>
        </p:nvSpPr>
        <p:spPr/>
        <p:txBody>
          <a:bodyPr/>
          <a:lstStyle/>
          <a:p>
            <a:fld id="{9A0DBB6C-0F80-4977-95DA-5801D0C15235}" type="slidenum">
              <a:rPr lang="en-US" smtClean="0"/>
              <a:t>‹#›</a:t>
            </a:fld>
            <a:endParaRPr lang="en-US"/>
          </a:p>
        </p:txBody>
      </p:sp>
    </p:spTree>
    <p:extLst>
      <p:ext uri="{BB962C8B-B14F-4D97-AF65-F5344CB8AC3E}">
        <p14:creationId xmlns:p14="http://schemas.microsoft.com/office/powerpoint/2010/main" val="1654212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92FB9-1FD0-4F1A-B741-B5E712D8EB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4C12DF-42E3-40A1-A11B-4EB39B6327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356AFD-0946-4FBD-B0EF-E240283BD191}"/>
              </a:ext>
            </a:extLst>
          </p:cNvPr>
          <p:cNvSpPr>
            <a:spLocks noGrp="1"/>
          </p:cNvSpPr>
          <p:nvPr>
            <p:ph type="dt" sz="half" idx="10"/>
          </p:nvPr>
        </p:nvSpPr>
        <p:spPr/>
        <p:txBody>
          <a:bodyPr/>
          <a:lstStyle/>
          <a:p>
            <a:fld id="{15DCBCFD-31EE-4E85-948B-47D914B894F3}" type="datetimeFigureOut">
              <a:rPr lang="en-US" smtClean="0"/>
              <a:t>10/18/2024</a:t>
            </a:fld>
            <a:endParaRPr lang="en-US"/>
          </a:p>
        </p:txBody>
      </p:sp>
      <p:sp>
        <p:nvSpPr>
          <p:cNvPr id="5" name="Footer Placeholder 4">
            <a:extLst>
              <a:ext uri="{FF2B5EF4-FFF2-40B4-BE49-F238E27FC236}">
                <a16:creationId xmlns:a16="http://schemas.microsoft.com/office/drawing/2014/main" id="{68EDAE45-1C96-45AB-B63E-2A20B77CAD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5933E2-9D33-4B95-AE9C-962C05BEBAC8}"/>
              </a:ext>
            </a:extLst>
          </p:cNvPr>
          <p:cNvSpPr>
            <a:spLocks noGrp="1"/>
          </p:cNvSpPr>
          <p:nvPr>
            <p:ph type="sldNum" sz="quarter" idx="12"/>
          </p:nvPr>
        </p:nvSpPr>
        <p:spPr/>
        <p:txBody>
          <a:bodyPr/>
          <a:lstStyle/>
          <a:p>
            <a:fld id="{9A0DBB6C-0F80-4977-95DA-5801D0C15235}" type="slidenum">
              <a:rPr lang="en-US" smtClean="0"/>
              <a:t>‹#›</a:t>
            </a:fld>
            <a:endParaRPr lang="en-US"/>
          </a:p>
        </p:txBody>
      </p:sp>
    </p:spTree>
    <p:extLst>
      <p:ext uri="{BB962C8B-B14F-4D97-AF65-F5344CB8AC3E}">
        <p14:creationId xmlns:p14="http://schemas.microsoft.com/office/powerpoint/2010/main" val="3264992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F000-34CE-4788-8269-E118793FDF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C18AC6-2C80-4A99-B132-8E25193810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E25975-D185-4E98-81E7-97AE586A00A4}"/>
              </a:ext>
            </a:extLst>
          </p:cNvPr>
          <p:cNvSpPr>
            <a:spLocks noGrp="1"/>
          </p:cNvSpPr>
          <p:nvPr>
            <p:ph type="dt" sz="half" idx="10"/>
          </p:nvPr>
        </p:nvSpPr>
        <p:spPr/>
        <p:txBody>
          <a:bodyPr/>
          <a:lstStyle/>
          <a:p>
            <a:fld id="{15DCBCFD-31EE-4E85-948B-47D914B894F3}" type="datetimeFigureOut">
              <a:rPr lang="en-US" smtClean="0"/>
              <a:t>10/18/2024</a:t>
            </a:fld>
            <a:endParaRPr lang="en-US"/>
          </a:p>
        </p:txBody>
      </p:sp>
      <p:sp>
        <p:nvSpPr>
          <p:cNvPr id="5" name="Footer Placeholder 4">
            <a:extLst>
              <a:ext uri="{FF2B5EF4-FFF2-40B4-BE49-F238E27FC236}">
                <a16:creationId xmlns:a16="http://schemas.microsoft.com/office/drawing/2014/main" id="{2C1F5275-EEA8-4F14-A059-BDAA101963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855AA8-331E-4782-80C9-59ECB05A36C2}"/>
              </a:ext>
            </a:extLst>
          </p:cNvPr>
          <p:cNvSpPr>
            <a:spLocks noGrp="1"/>
          </p:cNvSpPr>
          <p:nvPr>
            <p:ph type="sldNum" sz="quarter" idx="12"/>
          </p:nvPr>
        </p:nvSpPr>
        <p:spPr/>
        <p:txBody>
          <a:bodyPr/>
          <a:lstStyle/>
          <a:p>
            <a:fld id="{9A0DBB6C-0F80-4977-95DA-5801D0C15235}" type="slidenum">
              <a:rPr lang="en-US" smtClean="0"/>
              <a:t>‹#›</a:t>
            </a:fld>
            <a:endParaRPr lang="en-US"/>
          </a:p>
        </p:txBody>
      </p:sp>
    </p:spTree>
    <p:extLst>
      <p:ext uri="{BB962C8B-B14F-4D97-AF65-F5344CB8AC3E}">
        <p14:creationId xmlns:p14="http://schemas.microsoft.com/office/powerpoint/2010/main" val="2146334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7B557-13BF-47A4-A315-3ED050C7D3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D79D7B-6432-4B5E-864B-096E427759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E6BA13-5D16-4420-BC35-F39FD6909F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458C89-BFEC-49B7-84E9-1CFFA373C4D7}"/>
              </a:ext>
            </a:extLst>
          </p:cNvPr>
          <p:cNvSpPr>
            <a:spLocks noGrp="1"/>
          </p:cNvSpPr>
          <p:nvPr>
            <p:ph type="dt" sz="half" idx="10"/>
          </p:nvPr>
        </p:nvSpPr>
        <p:spPr/>
        <p:txBody>
          <a:bodyPr/>
          <a:lstStyle/>
          <a:p>
            <a:fld id="{15DCBCFD-31EE-4E85-948B-47D914B894F3}" type="datetimeFigureOut">
              <a:rPr lang="en-US" smtClean="0"/>
              <a:t>10/18/2024</a:t>
            </a:fld>
            <a:endParaRPr lang="en-US"/>
          </a:p>
        </p:txBody>
      </p:sp>
      <p:sp>
        <p:nvSpPr>
          <p:cNvPr id="6" name="Footer Placeholder 5">
            <a:extLst>
              <a:ext uri="{FF2B5EF4-FFF2-40B4-BE49-F238E27FC236}">
                <a16:creationId xmlns:a16="http://schemas.microsoft.com/office/drawing/2014/main" id="{23E14FE1-4ACC-45E2-A20A-ED57C248C1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37AD23-59FC-4FAB-92FD-0C63BACB7F1F}"/>
              </a:ext>
            </a:extLst>
          </p:cNvPr>
          <p:cNvSpPr>
            <a:spLocks noGrp="1"/>
          </p:cNvSpPr>
          <p:nvPr>
            <p:ph type="sldNum" sz="quarter" idx="12"/>
          </p:nvPr>
        </p:nvSpPr>
        <p:spPr/>
        <p:txBody>
          <a:bodyPr/>
          <a:lstStyle/>
          <a:p>
            <a:fld id="{9A0DBB6C-0F80-4977-95DA-5801D0C15235}" type="slidenum">
              <a:rPr lang="en-US" smtClean="0"/>
              <a:t>‹#›</a:t>
            </a:fld>
            <a:endParaRPr lang="en-US"/>
          </a:p>
        </p:txBody>
      </p:sp>
    </p:spTree>
    <p:extLst>
      <p:ext uri="{BB962C8B-B14F-4D97-AF65-F5344CB8AC3E}">
        <p14:creationId xmlns:p14="http://schemas.microsoft.com/office/powerpoint/2010/main" val="1140994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297A-F36B-4334-8AEB-6319EE1833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80F4DF-6B12-418E-85C4-A34CF7E84C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A51D23-595D-400B-8F63-4179584499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FD5D12-3B73-41B5-8242-D4E32A1DE6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0142DC-D121-49A3-9419-968BE23896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81E810-B7B3-4A40-9A6C-06E7FF0146B8}"/>
              </a:ext>
            </a:extLst>
          </p:cNvPr>
          <p:cNvSpPr>
            <a:spLocks noGrp="1"/>
          </p:cNvSpPr>
          <p:nvPr>
            <p:ph type="dt" sz="half" idx="10"/>
          </p:nvPr>
        </p:nvSpPr>
        <p:spPr/>
        <p:txBody>
          <a:bodyPr/>
          <a:lstStyle/>
          <a:p>
            <a:fld id="{15DCBCFD-31EE-4E85-948B-47D914B894F3}" type="datetimeFigureOut">
              <a:rPr lang="en-US" smtClean="0"/>
              <a:t>10/18/2024</a:t>
            </a:fld>
            <a:endParaRPr lang="en-US"/>
          </a:p>
        </p:txBody>
      </p:sp>
      <p:sp>
        <p:nvSpPr>
          <p:cNvPr id="8" name="Footer Placeholder 7">
            <a:extLst>
              <a:ext uri="{FF2B5EF4-FFF2-40B4-BE49-F238E27FC236}">
                <a16:creationId xmlns:a16="http://schemas.microsoft.com/office/drawing/2014/main" id="{5A6DC5C9-1011-4005-BEBF-F02D4CD2D8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7724BC-658D-4162-A88B-272F67081847}"/>
              </a:ext>
            </a:extLst>
          </p:cNvPr>
          <p:cNvSpPr>
            <a:spLocks noGrp="1"/>
          </p:cNvSpPr>
          <p:nvPr>
            <p:ph type="sldNum" sz="quarter" idx="12"/>
          </p:nvPr>
        </p:nvSpPr>
        <p:spPr/>
        <p:txBody>
          <a:bodyPr/>
          <a:lstStyle/>
          <a:p>
            <a:fld id="{9A0DBB6C-0F80-4977-95DA-5801D0C15235}" type="slidenum">
              <a:rPr lang="en-US" smtClean="0"/>
              <a:t>‹#›</a:t>
            </a:fld>
            <a:endParaRPr lang="en-US"/>
          </a:p>
        </p:txBody>
      </p:sp>
    </p:spTree>
    <p:extLst>
      <p:ext uri="{BB962C8B-B14F-4D97-AF65-F5344CB8AC3E}">
        <p14:creationId xmlns:p14="http://schemas.microsoft.com/office/powerpoint/2010/main" val="2123939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1BF43-1DE1-4CAA-8618-BA9882F873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DA5B4D-631B-416B-83A9-4F95CBAAD284}"/>
              </a:ext>
            </a:extLst>
          </p:cNvPr>
          <p:cNvSpPr>
            <a:spLocks noGrp="1"/>
          </p:cNvSpPr>
          <p:nvPr>
            <p:ph type="dt" sz="half" idx="10"/>
          </p:nvPr>
        </p:nvSpPr>
        <p:spPr/>
        <p:txBody>
          <a:bodyPr/>
          <a:lstStyle/>
          <a:p>
            <a:fld id="{15DCBCFD-31EE-4E85-948B-47D914B894F3}" type="datetimeFigureOut">
              <a:rPr lang="en-US" smtClean="0"/>
              <a:t>10/18/2024</a:t>
            </a:fld>
            <a:endParaRPr lang="en-US"/>
          </a:p>
        </p:txBody>
      </p:sp>
      <p:sp>
        <p:nvSpPr>
          <p:cNvPr id="4" name="Footer Placeholder 3">
            <a:extLst>
              <a:ext uri="{FF2B5EF4-FFF2-40B4-BE49-F238E27FC236}">
                <a16:creationId xmlns:a16="http://schemas.microsoft.com/office/drawing/2014/main" id="{E4683169-96E6-4D5D-B192-32DAA6AE9B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0A75C7-C136-4983-B96D-5E92439917BC}"/>
              </a:ext>
            </a:extLst>
          </p:cNvPr>
          <p:cNvSpPr>
            <a:spLocks noGrp="1"/>
          </p:cNvSpPr>
          <p:nvPr>
            <p:ph type="sldNum" sz="quarter" idx="12"/>
          </p:nvPr>
        </p:nvSpPr>
        <p:spPr/>
        <p:txBody>
          <a:bodyPr/>
          <a:lstStyle/>
          <a:p>
            <a:fld id="{9A0DBB6C-0F80-4977-95DA-5801D0C15235}" type="slidenum">
              <a:rPr lang="en-US" smtClean="0"/>
              <a:t>‹#›</a:t>
            </a:fld>
            <a:endParaRPr lang="en-US"/>
          </a:p>
        </p:txBody>
      </p:sp>
    </p:spTree>
    <p:extLst>
      <p:ext uri="{BB962C8B-B14F-4D97-AF65-F5344CB8AC3E}">
        <p14:creationId xmlns:p14="http://schemas.microsoft.com/office/powerpoint/2010/main" val="1280540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0ED9C5-CE4A-41EF-BBA2-9EE2BF882786}"/>
              </a:ext>
            </a:extLst>
          </p:cNvPr>
          <p:cNvSpPr>
            <a:spLocks noGrp="1"/>
          </p:cNvSpPr>
          <p:nvPr>
            <p:ph type="dt" sz="half" idx="10"/>
          </p:nvPr>
        </p:nvSpPr>
        <p:spPr/>
        <p:txBody>
          <a:bodyPr/>
          <a:lstStyle/>
          <a:p>
            <a:fld id="{15DCBCFD-31EE-4E85-948B-47D914B894F3}" type="datetimeFigureOut">
              <a:rPr lang="en-US" smtClean="0"/>
              <a:t>10/18/2024</a:t>
            </a:fld>
            <a:endParaRPr lang="en-US"/>
          </a:p>
        </p:txBody>
      </p:sp>
      <p:sp>
        <p:nvSpPr>
          <p:cNvPr id="3" name="Footer Placeholder 2">
            <a:extLst>
              <a:ext uri="{FF2B5EF4-FFF2-40B4-BE49-F238E27FC236}">
                <a16:creationId xmlns:a16="http://schemas.microsoft.com/office/drawing/2014/main" id="{5CAD1143-D91A-4FE6-A4C2-C03CBA6B9F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D9BE6B-D6B2-4B1B-AB11-153D0107B41F}"/>
              </a:ext>
            </a:extLst>
          </p:cNvPr>
          <p:cNvSpPr>
            <a:spLocks noGrp="1"/>
          </p:cNvSpPr>
          <p:nvPr>
            <p:ph type="sldNum" sz="quarter" idx="12"/>
          </p:nvPr>
        </p:nvSpPr>
        <p:spPr/>
        <p:txBody>
          <a:bodyPr/>
          <a:lstStyle/>
          <a:p>
            <a:fld id="{9A0DBB6C-0F80-4977-95DA-5801D0C15235}" type="slidenum">
              <a:rPr lang="en-US" smtClean="0"/>
              <a:t>‹#›</a:t>
            </a:fld>
            <a:endParaRPr lang="en-US"/>
          </a:p>
        </p:txBody>
      </p:sp>
    </p:spTree>
    <p:extLst>
      <p:ext uri="{BB962C8B-B14F-4D97-AF65-F5344CB8AC3E}">
        <p14:creationId xmlns:p14="http://schemas.microsoft.com/office/powerpoint/2010/main" val="1016995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01D8A-DA5F-446D-ADB4-7D4E241A2D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DB0D15-C88C-4BB0-AF09-7B31BFFF80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540E6B-8840-4B21-8102-D6DA8EB39F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C45D02-1FEE-468E-B2BB-CD503999A890}"/>
              </a:ext>
            </a:extLst>
          </p:cNvPr>
          <p:cNvSpPr>
            <a:spLocks noGrp="1"/>
          </p:cNvSpPr>
          <p:nvPr>
            <p:ph type="dt" sz="half" idx="10"/>
          </p:nvPr>
        </p:nvSpPr>
        <p:spPr/>
        <p:txBody>
          <a:bodyPr/>
          <a:lstStyle/>
          <a:p>
            <a:fld id="{15DCBCFD-31EE-4E85-948B-47D914B894F3}" type="datetimeFigureOut">
              <a:rPr lang="en-US" smtClean="0"/>
              <a:t>10/18/2024</a:t>
            </a:fld>
            <a:endParaRPr lang="en-US"/>
          </a:p>
        </p:txBody>
      </p:sp>
      <p:sp>
        <p:nvSpPr>
          <p:cNvPr id="6" name="Footer Placeholder 5">
            <a:extLst>
              <a:ext uri="{FF2B5EF4-FFF2-40B4-BE49-F238E27FC236}">
                <a16:creationId xmlns:a16="http://schemas.microsoft.com/office/drawing/2014/main" id="{5B9F85F3-7CC3-470C-94C4-12DC2703E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F7C433-DDF4-4F0F-9822-7E95887D9789}"/>
              </a:ext>
            </a:extLst>
          </p:cNvPr>
          <p:cNvSpPr>
            <a:spLocks noGrp="1"/>
          </p:cNvSpPr>
          <p:nvPr>
            <p:ph type="sldNum" sz="quarter" idx="12"/>
          </p:nvPr>
        </p:nvSpPr>
        <p:spPr/>
        <p:txBody>
          <a:bodyPr/>
          <a:lstStyle/>
          <a:p>
            <a:fld id="{9A0DBB6C-0F80-4977-95DA-5801D0C15235}" type="slidenum">
              <a:rPr lang="en-US" smtClean="0"/>
              <a:t>‹#›</a:t>
            </a:fld>
            <a:endParaRPr lang="en-US"/>
          </a:p>
        </p:txBody>
      </p:sp>
    </p:spTree>
    <p:extLst>
      <p:ext uri="{BB962C8B-B14F-4D97-AF65-F5344CB8AC3E}">
        <p14:creationId xmlns:p14="http://schemas.microsoft.com/office/powerpoint/2010/main" val="4065775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FEFED-6AC8-449C-912C-32B8B2A0F8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529B89-DFFA-4400-9D9F-41AB8B44FC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2E40AE-8922-4883-B324-C6A50F985D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177FC8-F751-4B94-8275-BA560741E592}"/>
              </a:ext>
            </a:extLst>
          </p:cNvPr>
          <p:cNvSpPr>
            <a:spLocks noGrp="1"/>
          </p:cNvSpPr>
          <p:nvPr>
            <p:ph type="dt" sz="half" idx="10"/>
          </p:nvPr>
        </p:nvSpPr>
        <p:spPr/>
        <p:txBody>
          <a:bodyPr/>
          <a:lstStyle/>
          <a:p>
            <a:fld id="{15DCBCFD-31EE-4E85-948B-47D914B894F3}" type="datetimeFigureOut">
              <a:rPr lang="en-US" smtClean="0"/>
              <a:t>10/18/2024</a:t>
            </a:fld>
            <a:endParaRPr lang="en-US"/>
          </a:p>
        </p:txBody>
      </p:sp>
      <p:sp>
        <p:nvSpPr>
          <p:cNvPr id="6" name="Footer Placeholder 5">
            <a:extLst>
              <a:ext uri="{FF2B5EF4-FFF2-40B4-BE49-F238E27FC236}">
                <a16:creationId xmlns:a16="http://schemas.microsoft.com/office/drawing/2014/main" id="{7D38E69E-6C11-4B33-AFC2-6953239DE6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0C558-5031-4F24-84D1-6302222D2EBB}"/>
              </a:ext>
            </a:extLst>
          </p:cNvPr>
          <p:cNvSpPr>
            <a:spLocks noGrp="1"/>
          </p:cNvSpPr>
          <p:nvPr>
            <p:ph type="sldNum" sz="quarter" idx="12"/>
          </p:nvPr>
        </p:nvSpPr>
        <p:spPr/>
        <p:txBody>
          <a:bodyPr/>
          <a:lstStyle/>
          <a:p>
            <a:fld id="{9A0DBB6C-0F80-4977-95DA-5801D0C15235}" type="slidenum">
              <a:rPr lang="en-US" smtClean="0"/>
              <a:t>‹#›</a:t>
            </a:fld>
            <a:endParaRPr lang="en-US"/>
          </a:p>
        </p:txBody>
      </p:sp>
    </p:spTree>
    <p:extLst>
      <p:ext uri="{BB962C8B-B14F-4D97-AF65-F5344CB8AC3E}">
        <p14:creationId xmlns:p14="http://schemas.microsoft.com/office/powerpoint/2010/main" val="2186934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7C22FA-64BE-4514-81FF-33C9D644C2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E1C6DD-9E16-4400-9F8C-31AD19A58A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13631A-8335-4146-B8D4-3D199F0230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CBCFD-31EE-4E85-948B-47D914B894F3}" type="datetimeFigureOut">
              <a:rPr lang="en-US" smtClean="0"/>
              <a:t>10/18/2024</a:t>
            </a:fld>
            <a:endParaRPr lang="en-US"/>
          </a:p>
        </p:txBody>
      </p:sp>
      <p:sp>
        <p:nvSpPr>
          <p:cNvPr id="5" name="Footer Placeholder 4">
            <a:extLst>
              <a:ext uri="{FF2B5EF4-FFF2-40B4-BE49-F238E27FC236}">
                <a16:creationId xmlns:a16="http://schemas.microsoft.com/office/drawing/2014/main" id="{07876563-5553-4864-B291-697CCFFE62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9CB2E1-43B3-4F67-9D64-E8523685AD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0DBB6C-0F80-4977-95DA-5801D0C15235}" type="slidenum">
              <a:rPr lang="en-US" smtClean="0"/>
              <a:t>‹#›</a:t>
            </a:fld>
            <a:endParaRPr lang="en-US"/>
          </a:p>
        </p:txBody>
      </p:sp>
    </p:spTree>
    <p:extLst>
      <p:ext uri="{BB962C8B-B14F-4D97-AF65-F5344CB8AC3E}">
        <p14:creationId xmlns:p14="http://schemas.microsoft.com/office/powerpoint/2010/main" val="136408021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binged.it/3EG0dB7" TargetMode="External"/><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hyperlink" Target="http://metalhelix.github.io/coverme/"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1.svg"/><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51.sv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www.fluentbio.com/" TargetMode="External"/><Relationship Id="rId7" Type="http://schemas.openxmlformats.org/officeDocument/2006/relationships/hyperlink" Target="https://scale.bio/our-technology/"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hyperlink" Target="https://www.parsebiosciences.com/technology/" TargetMode="External"/><Relationship Id="rId5" Type="http://schemas.openxmlformats.org/officeDocument/2006/relationships/hyperlink" Target="https://honeycomb.bio/" TargetMode="External"/><Relationship Id="rId4" Type="http://schemas.openxmlformats.org/officeDocument/2006/relationships/hyperlink" Target="https://csgenetics.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hyperlink" Target="https://www.protocols.io/view/bidmc-tmc-low-input-single-nuclei-sequencing-isola-x54v9pp8qg3e/v1" TargetMode="External"/><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hyperlink" Target="https://www.protocols.io/search?q=luciano"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hyperlink" Target="https://www.10xgenomics.com/support/cytassist-spatial-gene-expression/documentation/steps/probe-sets/visium-mouse-transcriptome-probe-set-v2-0" TargetMode="External"/><Relationship Id="rId7" Type="http://schemas.openxmlformats.org/officeDocument/2006/relationships/hyperlink" Target="https://www.10xgenomics.com/products/visium-hd-spatial-gene-expression" TargetMode="External"/><Relationship Id="rId2" Type="http://schemas.openxmlformats.org/officeDocument/2006/relationships/hyperlink" Target="https://www.10xgenomics.com/support/cytassist-spatial-gene-expression/documentation/steps/probe-sets/visium-ffpe-probe-sets-overview" TargetMode="External"/><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hyperlink" Target="https://curiobioscience.com/" TargetMode="External"/><Relationship Id="rId5" Type="http://schemas.openxmlformats.org/officeDocument/2006/relationships/image" Target="../media/image80.png"/><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image" Target="../media/image90.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5.png"/><Relationship Id="rId7" Type="http://schemas.openxmlformats.org/officeDocument/2006/relationships/image" Target="../media/image8.jpeg"/><Relationship Id="rId12"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jpeg"/><Relationship Id="rId11" Type="http://schemas.openxmlformats.org/officeDocument/2006/relationships/hyperlink" Target="http://www.google.com/url?sa=i&amp;rct=j&amp;q=lab+mouse&amp;source=images&amp;cd=&amp;docid=_P21_DCm9xePsM&amp;tbnid=dlCfK44aGLB-0M:&amp;ved=0CAUQjRw&amp;url=http://drplechner.com/learn/autoimmunity-and-cancer/nahco3-study-in-arizona-in-mice/&amp;ei=_CxLUfjCNMTo2AW3uYGYBg&amp;bvm=bv.44158598,d.b2I&amp;psig=AFQjCNHzALaJBjNT-ON3CQJ-jhgSP2rNgQ&amp;ust=1363967540304726" TargetMode="External"/><Relationship Id="rId5" Type="http://schemas.openxmlformats.org/officeDocument/2006/relationships/hyperlink" Target="http://www.google.com/url?sa=i&amp;rct=j&amp;q=schmidtea+mediterranea&amp;source=images&amp;cd=&amp;docid=vnkOJzm4UvzaGM&amp;tbnid=dgy396M-LLtPfM:&amp;ved=0CAUQjRw&amp;url=http://www.astrobio.net/pressrelease/4146/the-riddle-of-regeneration&amp;ei=0CtLUfrIKue32wXajoHgCA&amp;bvm=bv.44158598,d.b2I&amp;psig=AFQjCNEwmiHHo6j8mtOmfov5EVeHi0lkdw&amp;ust=1363967269480663" TargetMode="External"/><Relationship Id="rId10" Type="http://schemas.openxmlformats.org/officeDocument/2006/relationships/image" Target="../media/image10.jpeg"/><Relationship Id="rId4" Type="http://schemas.openxmlformats.org/officeDocument/2006/relationships/image" Target="../media/image6.jpeg"/><Relationship Id="rId9" Type="http://schemas.openxmlformats.org/officeDocument/2006/relationships/hyperlink" Target="http://www.google.com/url?sa=i&amp;rct=j&amp;q=zebrafish&amp;source=images&amp;cd=&amp;cad=rja&amp;docid=snVhG5AII_hhnM&amp;tbnid=VIJKfMQ4qCFz5M:&amp;ved=0CAUQjRw&amp;url=http://www.bbc.co.uk/news/health-12322819&amp;ei=mSxLUZ7QMciq2QXPvYGwAg&amp;bvm=bv.44158598,d.b2I&amp;psig=AFQjCNF1j99gPMOUK3mQe4-ZuODkSwp_jg&amp;ust=1363967499995994"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hyperlink" Target="https://www.10xgenomics.com/platforms/xenium?utm_medium=search&amp;utm_source=bing&amp;utm_content=website-page&amp;utm_campaign=7011P000001Pw8jQAC&amp;msclkid=ae5197abf5b11f6527b1f29ecebcd2e6" TargetMode="External"/><Relationship Id="rId7" Type="http://schemas.openxmlformats.org/officeDocument/2006/relationships/image" Target="../media/image94.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93.jpeg"/><Relationship Id="rId5" Type="http://schemas.openxmlformats.org/officeDocument/2006/relationships/image" Target="../media/image92.png"/><Relationship Id="rId4" Type="http://schemas.openxmlformats.org/officeDocument/2006/relationships/hyperlink" Target="https://youtu.be/8YF2ZMaV4V0"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10xgenomics.com/support/spatial-gene-expression-hd/documentation/steps/probe-sets/visium-ffpe-probe-sets-overview"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hyperlink" Target="https://www.bing.com/videos/search?q=pacbio+sequencing&amp;&amp;view=detail&amp;mid=47C493DFBDEB5EAE390547C493DFBDEB5EAE3905&amp;&amp;FORM=VRDGAR&amp;ru=%2Fvideos%2Fsearch%3Fq%3Dpacbio%2Bsequencing%26FORM%3DHDRSC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FE28-4F15-46FA-AFAF-0465CF3EDC3C}"/>
              </a:ext>
            </a:extLst>
          </p:cNvPr>
          <p:cNvSpPr>
            <a:spLocks noGrp="1"/>
          </p:cNvSpPr>
          <p:nvPr>
            <p:ph type="ctrTitle"/>
          </p:nvPr>
        </p:nvSpPr>
        <p:spPr>
          <a:xfrm>
            <a:off x="446049" y="1122362"/>
            <a:ext cx="11314771" cy="2840037"/>
          </a:xfrm>
        </p:spPr>
        <p:txBody>
          <a:bodyPr>
            <a:normAutofit/>
          </a:bodyPr>
          <a:lstStyle/>
          <a:p>
            <a:r>
              <a:rPr lang="en-US" sz="5800" dirty="0"/>
              <a:t>Practical Advice for </a:t>
            </a:r>
            <a:br>
              <a:rPr lang="en-US" sz="5800" dirty="0"/>
            </a:br>
            <a:r>
              <a:rPr lang="en-US" sz="5800" dirty="0"/>
              <a:t>Next Generation Sequencing (NGS)</a:t>
            </a:r>
          </a:p>
        </p:txBody>
      </p:sp>
      <p:sp>
        <p:nvSpPr>
          <p:cNvPr id="3" name="Subtitle 2">
            <a:extLst>
              <a:ext uri="{FF2B5EF4-FFF2-40B4-BE49-F238E27FC236}">
                <a16:creationId xmlns:a16="http://schemas.microsoft.com/office/drawing/2014/main" id="{14ED9468-5B91-498D-A46C-9882C7155151}"/>
              </a:ext>
            </a:extLst>
          </p:cNvPr>
          <p:cNvSpPr>
            <a:spLocks noGrp="1"/>
          </p:cNvSpPr>
          <p:nvPr>
            <p:ph type="subTitle" idx="1"/>
          </p:nvPr>
        </p:nvSpPr>
        <p:spPr>
          <a:xfrm>
            <a:off x="1524000" y="4256436"/>
            <a:ext cx="9144000" cy="1600818"/>
          </a:xfrm>
        </p:spPr>
        <p:txBody>
          <a:bodyPr>
            <a:normAutofit/>
          </a:bodyPr>
          <a:lstStyle/>
          <a:p>
            <a:r>
              <a:rPr lang="en-US" sz="2000" dirty="0">
                <a:solidFill>
                  <a:schemeClr val="accent1"/>
                </a:solidFill>
              </a:rPr>
              <a:t>Anoja Perera (agp@stowers.org)</a:t>
            </a:r>
          </a:p>
          <a:p>
            <a:endParaRPr lang="en-US" sz="800" dirty="0">
              <a:solidFill>
                <a:schemeClr val="accent1"/>
              </a:solidFill>
            </a:endParaRPr>
          </a:p>
          <a:p>
            <a:r>
              <a:rPr lang="en-US" sz="2000" dirty="0">
                <a:solidFill>
                  <a:schemeClr val="accent1"/>
                </a:solidFill>
              </a:rPr>
              <a:t>Director, Sequencing and Discovery Genomics</a:t>
            </a:r>
          </a:p>
          <a:p>
            <a:r>
              <a:rPr lang="en-US" sz="2000" dirty="0">
                <a:solidFill>
                  <a:schemeClr val="accent1"/>
                </a:solidFill>
              </a:rPr>
              <a:t>Stowers Institute for Medical Research</a:t>
            </a:r>
          </a:p>
        </p:txBody>
      </p:sp>
    </p:spTree>
    <p:extLst>
      <p:ext uri="{BB962C8B-B14F-4D97-AF65-F5344CB8AC3E}">
        <p14:creationId xmlns:p14="http://schemas.microsoft.com/office/powerpoint/2010/main" val="339882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1">
            <a:extLst>
              <a:ext uri="{FF2B5EF4-FFF2-40B4-BE49-F238E27FC236}">
                <a16:creationId xmlns:a16="http://schemas.microsoft.com/office/drawing/2014/main" id="{C41256D7-0E81-48D3-9533-9781005CD39E}"/>
              </a:ext>
            </a:extLst>
          </p:cNvPr>
          <p:cNvSpPr txBox="1">
            <a:spLocks/>
          </p:cNvSpPr>
          <p:nvPr/>
        </p:nvSpPr>
        <p:spPr>
          <a:xfrm>
            <a:off x="419698" y="181864"/>
            <a:ext cx="11560781"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Physical / Mechanical Shearing</a:t>
            </a:r>
          </a:p>
        </p:txBody>
      </p:sp>
      <p:pic>
        <p:nvPicPr>
          <p:cNvPr id="4" name="Picture 2">
            <a:extLst>
              <a:ext uri="{FF2B5EF4-FFF2-40B4-BE49-F238E27FC236}">
                <a16:creationId xmlns:a16="http://schemas.microsoft.com/office/drawing/2014/main" id="{541C1DAE-4985-4A4E-991A-A8F531124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3795" y="4865565"/>
            <a:ext cx="1026516" cy="1968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a:extLst>
              <a:ext uri="{FF2B5EF4-FFF2-40B4-BE49-F238E27FC236}">
                <a16:creationId xmlns:a16="http://schemas.microsoft.com/office/drawing/2014/main" id="{8DD8D281-8DE6-4A0C-B514-6119A705E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1669" y="2015033"/>
            <a:ext cx="2000835" cy="18807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6" name="Picture 5">
            <a:extLst>
              <a:ext uri="{FF2B5EF4-FFF2-40B4-BE49-F238E27FC236}">
                <a16:creationId xmlns:a16="http://schemas.microsoft.com/office/drawing/2014/main" id="{CFC7BC8E-A4B1-4003-8828-04FC87929C21}"/>
              </a:ext>
            </a:extLst>
          </p:cNvPr>
          <p:cNvPicPr>
            <a:picLocks noChangeAspect="1"/>
          </p:cNvPicPr>
          <p:nvPr/>
        </p:nvPicPr>
        <p:blipFill>
          <a:blip r:embed="rId4"/>
          <a:stretch>
            <a:fillRect/>
          </a:stretch>
        </p:blipFill>
        <p:spPr>
          <a:xfrm>
            <a:off x="8627809" y="4493213"/>
            <a:ext cx="2892391" cy="1773348"/>
          </a:xfrm>
          <a:prstGeom prst="rect">
            <a:avLst/>
          </a:prstGeom>
        </p:spPr>
      </p:pic>
      <p:pic>
        <p:nvPicPr>
          <p:cNvPr id="7" name="Picture 6">
            <a:extLst>
              <a:ext uri="{FF2B5EF4-FFF2-40B4-BE49-F238E27FC236}">
                <a16:creationId xmlns:a16="http://schemas.microsoft.com/office/drawing/2014/main" id="{9B3DF2F9-3C35-4688-B469-B3FFE52781DB}"/>
              </a:ext>
            </a:extLst>
          </p:cNvPr>
          <p:cNvPicPr>
            <a:picLocks noChangeAspect="1"/>
          </p:cNvPicPr>
          <p:nvPr/>
        </p:nvPicPr>
        <p:blipFill>
          <a:blip r:embed="rId5"/>
          <a:stretch>
            <a:fillRect/>
          </a:stretch>
        </p:blipFill>
        <p:spPr>
          <a:xfrm>
            <a:off x="4590272" y="4999327"/>
            <a:ext cx="2485243" cy="1251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F43FEE41-0034-4E1C-8ACC-9F199CE17CE6}"/>
              </a:ext>
            </a:extLst>
          </p:cNvPr>
          <p:cNvSpPr txBox="1"/>
          <p:nvPr/>
        </p:nvSpPr>
        <p:spPr>
          <a:xfrm>
            <a:off x="3276444" y="6487740"/>
            <a:ext cx="5141216" cy="502573"/>
          </a:xfrm>
          <a:prstGeom prst="rect">
            <a:avLst/>
          </a:prstGeom>
          <a:noFill/>
        </p:spPr>
        <p:txBody>
          <a:bodyPr wrap="none" rtlCol="0">
            <a:spAutoFit/>
          </a:bodyPr>
          <a:lstStyle/>
          <a:p>
            <a:r>
              <a:rPr lang="en-US" sz="1333" i="1" dirty="0"/>
              <a:t>Images © 2018 Pacific Biosciences of California, Inc. All rights reserved. </a:t>
            </a:r>
          </a:p>
          <a:p>
            <a:endParaRPr lang="en-US" sz="1333" i="1" dirty="0"/>
          </a:p>
        </p:txBody>
      </p:sp>
      <p:graphicFrame>
        <p:nvGraphicFramePr>
          <p:cNvPr id="9" name="Table 8">
            <a:extLst>
              <a:ext uri="{FF2B5EF4-FFF2-40B4-BE49-F238E27FC236}">
                <a16:creationId xmlns:a16="http://schemas.microsoft.com/office/drawing/2014/main" id="{454FE393-65D9-4098-8574-8827A3DEC3CB}"/>
              </a:ext>
            </a:extLst>
          </p:cNvPr>
          <p:cNvGraphicFramePr>
            <a:graphicFrameLocks noGrp="1"/>
          </p:cNvGraphicFramePr>
          <p:nvPr/>
        </p:nvGraphicFramePr>
        <p:xfrm>
          <a:off x="671800" y="1398747"/>
          <a:ext cx="8665388" cy="3549226"/>
        </p:xfrm>
        <a:graphic>
          <a:graphicData uri="http://schemas.openxmlformats.org/drawingml/2006/table">
            <a:tbl>
              <a:tblPr firstRow="1" bandRow="1">
                <a:tableStyleId>{5C22544A-7EE6-4342-B048-85BDC9FD1C3A}</a:tableStyleId>
              </a:tblPr>
              <a:tblGrid>
                <a:gridCol w="2614545">
                  <a:extLst>
                    <a:ext uri="{9D8B030D-6E8A-4147-A177-3AD203B41FA5}">
                      <a16:colId xmlns:a16="http://schemas.microsoft.com/office/drawing/2014/main" val="20000"/>
                    </a:ext>
                  </a:extLst>
                </a:gridCol>
                <a:gridCol w="1887503">
                  <a:extLst>
                    <a:ext uri="{9D8B030D-6E8A-4147-A177-3AD203B41FA5}">
                      <a16:colId xmlns:a16="http://schemas.microsoft.com/office/drawing/2014/main" val="20001"/>
                    </a:ext>
                  </a:extLst>
                </a:gridCol>
                <a:gridCol w="2013937">
                  <a:extLst>
                    <a:ext uri="{9D8B030D-6E8A-4147-A177-3AD203B41FA5}">
                      <a16:colId xmlns:a16="http://schemas.microsoft.com/office/drawing/2014/main" val="20002"/>
                    </a:ext>
                  </a:extLst>
                </a:gridCol>
                <a:gridCol w="2149403">
                  <a:extLst>
                    <a:ext uri="{9D8B030D-6E8A-4147-A177-3AD203B41FA5}">
                      <a16:colId xmlns:a16="http://schemas.microsoft.com/office/drawing/2014/main" val="20003"/>
                    </a:ext>
                  </a:extLst>
                </a:gridCol>
              </a:tblGrid>
              <a:tr h="853440">
                <a:tc>
                  <a:txBody>
                    <a:bodyPr/>
                    <a:lstStyle/>
                    <a:p>
                      <a:pPr algn="ctr"/>
                      <a:r>
                        <a:rPr lang="en-US" sz="2400" dirty="0"/>
                        <a:t>Method</a:t>
                      </a:r>
                    </a:p>
                  </a:txBody>
                  <a:tcPr marL="121920" marR="121920" marT="60960" marB="60960" anchor="ctr"/>
                </a:tc>
                <a:tc>
                  <a:txBody>
                    <a:bodyPr/>
                    <a:lstStyle/>
                    <a:p>
                      <a:pPr algn="ctr"/>
                      <a:r>
                        <a:rPr lang="en-US" sz="2400" dirty="0"/>
                        <a:t>Time</a:t>
                      </a:r>
                    </a:p>
                  </a:txBody>
                  <a:tcPr marL="121920" marR="121920" marT="60960" marB="60960" anchor="ctr"/>
                </a:tc>
                <a:tc>
                  <a:txBody>
                    <a:bodyPr/>
                    <a:lstStyle/>
                    <a:p>
                      <a:pPr algn="ctr"/>
                      <a:r>
                        <a:rPr lang="en-US" sz="2400" dirty="0"/>
                        <a:t>DNA</a:t>
                      </a:r>
                      <a:r>
                        <a:rPr lang="en-US" sz="2400" baseline="0" dirty="0"/>
                        <a:t> </a:t>
                      </a:r>
                      <a:r>
                        <a:rPr lang="en-US" sz="2400" dirty="0"/>
                        <a:t>Input</a:t>
                      </a:r>
                    </a:p>
                  </a:txBody>
                  <a:tcPr marL="121920" marR="121920" marT="60960" marB="60960" anchor="ctr"/>
                </a:tc>
                <a:tc>
                  <a:txBody>
                    <a:bodyPr/>
                    <a:lstStyle/>
                    <a:p>
                      <a:pPr algn="ctr"/>
                      <a:r>
                        <a:rPr lang="en-US" sz="2400" dirty="0"/>
                        <a:t>Fragment Length</a:t>
                      </a:r>
                    </a:p>
                  </a:txBody>
                  <a:tcPr marL="121920" marR="121920" marT="60960" marB="60960" anchor="ctr"/>
                </a:tc>
                <a:extLst>
                  <a:ext uri="{0D108BD9-81ED-4DB2-BD59-A6C34878D82A}">
                    <a16:rowId xmlns:a16="http://schemas.microsoft.com/office/drawing/2014/main" val="10000"/>
                  </a:ext>
                </a:extLst>
              </a:tr>
              <a:tr h="853440">
                <a:tc>
                  <a:txBody>
                    <a:bodyPr/>
                    <a:lstStyle/>
                    <a:p>
                      <a:pPr algn="ctr"/>
                      <a:r>
                        <a:rPr lang="en-US" sz="2400" dirty="0" err="1"/>
                        <a:t>Covaris</a:t>
                      </a:r>
                      <a:r>
                        <a:rPr lang="en-US" sz="2400" dirty="0"/>
                        <a:t> </a:t>
                      </a:r>
                      <a:r>
                        <a:rPr lang="en-US" sz="2400" dirty="0" err="1"/>
                        <a:t>Ultrasonicator</a:t>
                      </a:r>
                      <a:endParaRPr lang="en-US" sz="2400" dirty="0"/>
                    </a:p>
                  </a:txBody>
                  <a:tcPr marL="121920" marR="121920" marT="60960" marB="60960" anchor="ctr"/>
                </a:tc>
                <a:tc>
                  <a:txBody>
                    <a:bodyPr/>
                    <a:lstStyle/>
                    <a:p>
                      <a:pPr algn="ctr"/>
                      <a:r>
                        <a:rPr lang="en-US" sz="2400" dirty="0"/>
                        <a:t>~ 1 min</a:t>
                      </a:r>
                    </a:p>
                  </a:txBody>
                  <a:tcPr marL="121920" marR="121920" marT="60960" marB="60960" anchor="ctr"/>
                </a:tc>
                <a:tc>
                  <a:txBody>
                    <a:bodyPr/>
                    <a:lstStyle/>
                    <a:p>
                      <a:pPr algn="ctr"/>
                      <a:r>
                        <a:rPr lang="en-US" sz="2400" dirty="0"/>
                        <a:t>Up to 5 µg</a:t>
                      </a:r>
                    </a:p>
                  </a:txBody>
                  <a:tcPr marL="121920" marR="121920" marT="60960" marB="60960" anchor="ctr"/>
                </a:tc>
                <a:tc>
                  <a:txBody>
                    <a:bodyPr/>
                    <a:lstStyle/>
                    <a:p>
                      <a:pPr algn="ctr"/>
                      <a:r>
                        <a:rPr lang="en-US" sz="2400" dirty="0"/>
                        <a:t>100 </a:t>
                      </a:r>
                      <a:r>
                        <a:rPr lang="en-US" sz="2400" dirty="0" err="1"/>
                        <a:t>bp</a:t>
                      </a:r>
                      <a:r>
                        <a:rPr lang="en-US" sz="2400" dirty="0"/>
                        <a:t> – 5 kb</a:t>
                      </a:r>
                    </a:p>
                  </a:txBody>
                  <a:tcPr marL="121920" marR="121920" marT="60960" marB="60960" anchor="ctr"/>
                </a:tc>
                <a:extLst>
                  <a:ext uri="{0D108BD9-81ED-4DB2-BD59-A6C34878D82A}">
                    <a16:rowId xmlns:a16="http://schemas.microsoft.com/office/drawing/2014/main" val="10001"/>
                  </a:ext>
                </a:extLst>
              </a:tr>
              <a:tr h="494453">
                <a:tc>
                  <a:txBody>
                    <a:bodyPr/>
                    <a:lstStyle/>
                    <a:p>
                      <a:pPr algn="ctr"/>
                      <a:r>
                        <a:rPr lang="en-US" sz="2400" dirty="0" err="1"/>
                        <a:t>Covaris</a:t>
                      </a:r>
                      <a:r>
                        <a:rPr lang="en-US" sz="2400" dirty="0"/>
                        <a:t> g-Tube</a:t>
                      </a:r>
                    </a:p>
                  </a:txBody>
                  <a:tcPr marL="121920" marR="121920" marT="60960" marB="60960" anchor="ctr"/>
                </a:tc>
                <a:tc>
                  <a:txBody>
                    <a:bodyPr/>
                    <a:lstStyle/>
                    <a:p>
                      <a:pPr algn="ctr"/>
                      <a:r>
                        <a:rPr lang="en-US" sz="2400" dirty="0"/>
                        <a:t>10 min</a:t>
                      </a:r>
                    </a:p>
                  </a:txBody>
                  <a:tcPr marL="121920" marR="121920" marT="60960" marB="6096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t>~ 10 µg</a:t>
                      </a:r>
                    </a:p>
                  </a:txBody>
                  <a:tcPr marL="121920" marR="121920" marT="60960" marB="60960" anchor="ctr"/>
                </a:tc>
                <a:tc>
                  <a:txBody>
                    <a:bodyPr/>
                    <a:lstStyle/>
                    <a:p>
                      <a:pPr algn="ctr"/>
                      <a:r>
                        <a:rPr lang="en-US" sz="2400" dirty="0"/>
                        <a:t>6 – 20 kb</a:t>
                      </a:r>
                    </a:p>
                  </a:txBody>
                  <a:tcPr marL="121920" marR="121920" marT="60960" marB="60960" anchor="ctr"/>
                </a:tc>
                <a:extLst>
                  <a:ext uri="{0D108BD9-81ED-4DB2-BD59-A6C34878D82A}">
                    <a16:rowId xmlns:a16="http://schemas.microsoft.com/office/drawing/2014/main" val="10002"/>
                  </a:ext>
                </a:extLst>
              </a:tr>
              <a:tr h="494453">
                <a:tc>
                  <a:txBody>
                    <a:bodyPr/>
                    <a:lstStyle/>
                    <a:p>
                      <a:pPr algn="ctr"/>
                      <a:r>
                        <a:rPr lang="en-US" sz="2400" dirty="0"/>
                        <a:t>Needle Shearing</a:t>
                      </a:r>
                    </a:p>
                  </a:txBody>
                  <a:tcPr marL="121920" marR="121920" marT="60960" marB="60960" anchor="ctr"/>
                </a:tc>
                <a:tc>
                  <a:txBody>
                    <a:bodyPr/>
                    <a:lstStyle/>
                    <a:p>
                      <a:pPr algn="ctr"/>
                      <a:r>
                        <a:rPr lang="en-US" sz="2400" dirty="0"/>
                        <a:t>20 min</a:t>
                      </a:r>
                    </a:p>
                  </a:txBody>
                  <a:tcPr marL="121920" marR="121920" marT="60960" marB="60960" anchor="ctr"/>
                </a:tc>
                <a:tc>
                  <a:txBody>
                    <a:bodyPr/>
                    <a:lstStyle/>
                    <a:p>
                      <a:pPr algn="ctr"/>
                      <a:r>
                        <a:rPr lang="en-US" sz="2400" dirty="0"/>
                        <a:t>2</a:t>
                      </a:r>
                      <a:r>
                        <a:rPr lang="en-US" sz="2400" baseline="0" dirty="0"/>
                        <a:t> – 10 </a:t>
                      </a:r>
                      <a:r>
                        <a:rPr lang="en-US" sz="2400" dirty="0"/>
                        <a:t>µg</a:t>
                      </a:r>
                    </a:p>
                  </a:txBody>
                  <a:tcPr marL="121920" marR="121920" marT="60960" marB="60960" anchor="ctr"/>
                </a:tc>
                <a:tc>
                  <a:txBody>
                    <a:bodyPr/>
                    <a:lstStyle/>
                    <a:p>
                      <a:pPr algn="ctr"/>
                      <a:r>
                        <a:rPr lang="en-US" sz="2400" dirty="0"/>
                        <a:t>&gt; 30 kb</a:t>
                      </a:r>
                    </a:p>
                  </a:txBody>
                  <a:tcPr marL="121920" marR="121920" marT="60960" marB="60960" anchor="ctr"/>
                </a:tc>
                <a:extLst>
                  <a:ext uri="{0D108BD9-81ED-4DB2-BD59-A6C34878D82A}">
                    <a16:rowId xmlns:a16="http://schemas.microsoft.com/office/drawing/2014/main" val="10003"/>
                  </a:ext>
                </a:extLst>
              </a:tr>
              <a:tr h="853440">
                <a:tc>
                  <a:txBody>
                    <a:bodyPr/>
                    <a:lstStyle/>
                    <a:p>
                      <a:pPr algn="ctr"/>
                      <a:r>
                        <a:rPr lang="en-US" sz="2400" dirty="0" err="1"/>
                        <a:t>Diagenode</a:t>
                      </a:r>
                      <a:r>
                        <a:rPr lang="en-US" sz="2400" dirty="0"/>
                        <a:t> </a:t>
                      </a:r>
                      <a:r>
                        <a:rPr lang="en-US" sz="2400" dirty="0" err="1"/>
                        <a:t>Megaruptor</a:t>
                      </a:r>
                      <a:endParaRPr lang="en-US" sz="2400" dirty="0"/>
                    </a:p>
                  </a:txBody>
                  <a:tcPr marL="121920" marR="121920" marT="60960" marB="60960" anchor="ctr"/>
                </a:tc>
                <a:tc>
                  <a:txBody>
                    <a:bodyPr/>
                    <a:lstStyle/>
                    <a:p>
                      <a:pPr algn="ctr"/>
                      <a:r>
                        <a:rPr lang="en-US" sz="2400" dirty="0"/>
                        <a:t>10 – 20 min</a:t>
                      </a:r>
                    </a:p>
                  </a:txBody>
                  <a:tcPr marL="121920" marR="121920" marT="60960" marB="60960" anchor="ctr"/>
                </a:tc>
                <a:tc>
                  <a:txBody>
                    <a:bodyPr/>
                    <a:lstStyle/>
                    <a:p>
                      <a:pPr algn="ctr"/>
                      <a:r>
                        <a:rPr lang="en-US" sz="2400" dirty="0"/>
                        <a:t>Up to 8 µg</a:t>
                      </a:r>
                    </a:p>
                  </a:txBody>
                  <a:tcPr marL="121920" marR="121920" marT="60960" marB="60960" anchor="ctr"/>
                </a:tc>
                <a:tc>
                  <a:txBody>
                    <a:bodyPr/>
                    <a:lstStyle/>
                    <a:p>
                      <a:pPr algn="ctr"/>
                      <a:r>
                        <a:rPr lang="en-US" sz="2400" dirty="0"/>
                        <a:t>2 – 75 kb</a:t>
                      </a:r>
                    </a:p>
                  </a:txBody>
                  <a:tcPr marL="121920" marR="121920" marT="60960" marB="6096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2955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116EA-0962-452F-B550-BD5409E9A747}"/>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Oxford Nanopore Sequencing</a:t>
            </a:r>
            <a:br>
              <a:rPr lang="en-US" kern="1200" dirty="0">
                <a:solidFill>
                  <a:schemeClr val="accent1"/>
                </a:solidFill>
                <a:latin typeface="+mj-lt"/>
                <a:ea typeface="+mj-ea"/>
                <a:cs typeface="+mj-cs"/>
              </a:rPr>
            </a:br>
            <a:r>
              <a:rPr lang="en-US" kern="1200" dirty="0">
                <a:solidFill>
                  <a:schemeClr val="accent1"/>
                </a:solidFill>
                <a:latin typeface="+mj-lt"/>
                <a:ea typeface="+mj-ea"/>
                <a:cs typeface="+mj-cs"/>
              </a:rPr>
              <a:t>(ONT)</a:t>
            </a:r>
          </a:p>
        </p:txBody>
      </p:sp>
      <p:sp>
        <p:nvSpPr>
          <p:cNvPr id="3" name="TextBox 2">
            <a:extLst>
              <a:ext uri="{FF2B5EF4-FFF2-40B4-BE49-F238E27FC236}">
                <a16:creationId xmlns:a16="http://schemas.microsoft.com/office/drawing/2014/main" id="{31305E24-B461-4905-A262-532D36C11B54}"/>
              </a:ext>
            </a:extLst>
          </p:cNvPr>
          <p:cNvSpPr txBox="1"/>
          <p:nvPr/>
        </p:nvSpPr>
        <p:spPr>
          <a:xfrm>
            <a:off x="4976031" y="963877"/>
            <a:ext cx="6377769" cy="4930246"/>
          </a:xfrm>
          <a:prstGeom prst="rect">
            <a:avLst/>
          </a:prstGeom>
        </p:spPr>
        <p:txBody>
          <a:bodyPr vert="horz" lIns="91440" tIns="45720" rIns="91440" bIns="45720" rtlCol="0" anchor="ctr">
            <a:normAutofit lnSpcReduction="10000"/>
          </a:bodyPr>
          <a:lstStyle/>
          <a:p>
            <a:pPr>
              <a:lnSpc>
                <a:spcPct val="90000"/>
              </a:lnSpc>
              <a:spcAft>
                <a:spcPts val="600"/>
              </a:spcAft>
            </a:pPr>
            <a:r>
              <a:rPr lang="en-US" sz="2000" dirty="0"/>
              <a:t>Additional Pros:</a:t>
            </a:r>
          </a:p>
          <a:p>
            <a:pPr marL="342900" indent="-228600">
              <a:lnSpc>
                <a:spcPct val="90000"/>
              </a:lnSpc>
              <a:spcAft>
                <a:spcPts val="600"/>
              </a:spcAft>
              <a:buFont typeface="Arial" panose="020B0604020202020204" pitchFamily="34" charset="0"/>
              <a:buChar char="•"/>
            </a:pPr>
            <a:r>
              <a:rPr lang="en-US" sz="2000" dirty="0"/>
              <a:t>No limitations in length of molecules that can be sequenced (&gt;2 Mb)</a:t>
            </a:r>
          </a:p>
          <a:p>
            <a:pPr marL="342900" indent="-228600">
              <a:lnSpc>
                <a:spcPct val="90000"/>
              </a:lnSpc>
              <a:spcAft>
                <a:spcPts val="600"/>
              </a:spcAft>
              <a:buFont typeface="Arial" panose="020B0604020202020204" pitchFamily="34" charset="0"/>
              <a:buChar char="•"/>
            </a:pPr>
            <a:r>
              <a:rPr lang="en-US" sz="2000" dirty="0"/>
              <a:t>Capable of measuring DNA, RNA, protein, and modifications</a:t>
            </a:r>
          </a:p>
          <a:p>
            <a:pPr marL="342900" indent="-228600">
              <a:lnSpc>
                <a:spcPct val="90000"/>
              </a:lnSpc>
              <a:spcAft>
                <a:spcPts val="600"/>
              </a:spcAft>
              <a:buFont typeface="Arial" panose="020B0604020202020204" pitchFamily="34" charset="0"/>
              <a:buChar char="•"/>
            </a:pPr>
            <a:r>
              <a:rPr lang="en-US" sz="2000" dirty="0"/>
              <a:t>Can be used for unique applications such as pathogen detection, plasmid sequencing, full length amplicon sequencing</a:t>
            </a:r>
          </a:p>
          <a:p>
            <a:pPr marL="342900" indent="-228600">
              <a:lnSpc>
                <a:spcPct val="90000"/>
              </a:lnSpc>
              <a:spcAft>
                <a:spcPts val="600"/>
              </a:spcAft>
              <a:buFont typeface="Arial" panose="020B0604020202020204" pitchFamily="34" charset="0"/>
              <a:buChar char="•"/>
            </a:pPr>
            <a:r>
              <a:rPr lang="en-US" sz="2000" dirty="0"/>
              <a:t>Active community improving and developing protocols</a:t>
            </a:r>
          </a:p>
          <a:p>
            <a:pPr marL="342900" indent="-228600">
              <a:lnSpc>
                <a:spcPct val="90000"/>
              </a:lnSpc>
              <a:spcAft>
                <a:spcPts val="600"/>
              </a:spcAft>
              <a:buFont typeface="Arial" panose="020B0604020202020204" pitchFamily="34" charset="0"/>
              <a:buChar char="•"/>
            </a:pPr>
            <a:r>
              <a:rPr lang="en-US" sz="2000" dirty="0"/>
              <a:t>Some platforms (</a:t>
            </a:r>
            <a:r>
              <a:rPr lang="en-US" sz="2000" dirty="0" err="1"/>
              <a:t>Fongle</a:t>
            </a:r>
            <a:r>
              <a:rPr lang="en-US" sz="2000" dirty="0"/>
              <a:t>, </a:t>
            </a:r>
            <a:r>
              <a:rPr lang="en-US" sz="2000" dirty="0" err="1"/>
              <a:t>MinION</a:t>
            </a:r>
            <a:r>
              <a:rPr lang="en-US" sz="2000" dirty="0"/>
              <a:t>) are portable!</a:t>
            </a:r>
          </a:p>
          <a:p>
            <a:pPr marL="342900" indent="-228600">
              <a:lnSpc>
                <a:spcPct val="90000"/>
              </a:lnSpc>
              <a:spcAft>
                <a:spcPts val="600"/>
              </a:spcAft>
              <a:buFont typeface="Arial" panose="020B0604020202020204" pitchFamily="34" charset="0"/>
              <a:buChar char="•"/>
            </a:pPr>
            <a:endParaRPr lang="en-US" sz="2000" dirty="0"/>
          </a:p>
          <a:p>
            <a:pPr marL="342900" indent="-228600">
              <a:lnSpc>
                <a:spcPct val="90000"/>
              </a:lnSpc>
              <a:spcAft>
                <a:spcPts val="600"/>
              </a:spcAft>
              <a:buFont typeface="Arial" panose="020B0604020202020204" pitchFamily="34" charset="0"/>
              <a:buChar char="•"/>
            </a:pPr>
            <a:endParaRPr lang="en-US" sz="2000" dirty="0"/>
          </a:p>
          <a:p>
            <a:pPr>
              <a:lnSpc>
                <a:spcPct val="90000"/>
              </a:lnSpc>
              <a:spcAft>
                <a:spcPts val="600"/>
              </a:spcAft>
            </a:pPr>
            <a:r>
              <a:rPr lang="en-US" sz="2000" dirty="0"/>
              <a:t>Additional Cons:</a:t>
            </a:r>
          </a:p>
          <a:p>
            <a:pPr marL="342900" indent="-228600">
              <a:lnSpc>
                <a:spcPct val="90000"/>
              </a:lnSpc>
              <a:spcAft>
                <a:spcPts val="600"/>
              </a:spcAft>
              <a:buFont typeface="Arial" panose="020B0604020202020204" pitchFamily="34" charset="0"/>
              <a:buChar char="•"/>
            </a:pPr>
            <a:r>
              <a:rPr lang="en-US" sz="2000" dirty="0"/>
              <a:t>Protocols are often not standardized</a:t>
            </a:r>
          </a:p>
          <a:p>
            <a:pPr marL="342900" indent="-228600">
              <a:lnSpc>
                <a:spcPct val="90000"/>
              </a:lnSpc>
              <a:spcAft>
                <a:spcPts val="600"/>
              </a:spcAft>
              <a:buFont typeface="Arial" panose="020B0604020202020204" pitchFamily="34" charset="0"/>
              <a:buChar char="•"/>
            </a:pPr>
            <a:r>
              <a:rPr lang="en-US" sz="2000" dirty="0"/>
              <a:t>Getting consistent output per </a:t>
            </a:r>
            <a:r>
              <a:rPr lang="en-US" sz="2000" dirty="0" err="1"/>
              <a:t>flowcell</a:t>
            </a:r>
            <a:r>
              <a:rPr lang="en-US" sz="2000" dirty="0"/>
              <a:t> is impossible!</a:t>
            </a:r>
          </a:p>
          <a:p>
            <a:pPr marL="342900" indent="-228600">
              <a:lnSpc>
                <a:spcPct val="90000"/>
              </a:lnSpc>
              <a:spcAft>
                <a:spcPts val="600"/>
              </a:spcAft>
              <a:buFont typeface="Arial" panose="020B0604020202020204" pitchFamily="34" charset="0"/>
              <a:buChar char="•"/>
            </a:pPr>
            <a:endParaRPr lang="en-US" sz="2000" dirty="0"/>
          </a:p>
          <a:p>
            <a:pPr marL="342900"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122450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C8A2D11-AD74-4BBF-B1A4-CC8BCA51C36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Oxford Nanopore Sequencing</a:t>
            </a:r>
          </a:p>
        </p:txBody>
      </p:sp>
      <p:pic>
        <p:nvPicPr>
          <p:cNvPr id="4" name="Picture 3">
            <a:extLst>
              <a:ext uri="{FF2B5EF4-FFF2-40B4-BE49-F238E27FC236}">
                <a16:creationId xmlns:a16="http://schemas.microsoft.com/office/drawing/2014/main" id="{0C903543-DAFA-4CAB-AE5B-D3FA7C651D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6942" y="952500"/>
            <a:ext cx="7864978" cy="4522362"/>
          </a:xfrm>
          <a:prstGeom prst="rect">
            <a:avLst/>
          </a:prstGeom>
        </p:spPr>
      </p:pic>
      <p:sp>
        <p:nvSpPr>
          <p:cNvPr id="2" name="TextBox 1">
            <a:extLst>
              <a:ext uri="{FF2B5EF4-FFF2-40B4-BE49-F238E27FC236}">
                <a16:creationId xmlns:a16="http://schemas.microsoft.com/office/drawing/2014/main" id="{E40283D8-7316-A6D7-6C18-F21623AF5D07}"/>
              </a:ext>
            </a:extLst>
          </p:cNvPr>
          <p:cNvSpPr txBox="1"/>
          <p:nvPr/>
        </p:nvSpPr>
        <p:spPr>
          <a:xfrm>
            <a:off x="3884693" y="5967906"/>
            <a:ext cx="6096000" cy="646331"/>
          </a:xfrm>
          <a:prstGeom prst="rect">
            <a:avLst/>
          </a:prstGeom>
          <a:noFill/>
        </p:spPr>
        <p:txBody>
          <a:bodyPr wrap="square">
            <a:spAutoFit/>
          </a:bodyPr>
          <a:lstStyle/>
          <a:p>
            <a:r>
              <a:rPr lang="en-US" dirty="0">
                <a:hlinkClick r:id="rId3"/>
              </a:rPr>
              <a:t>https://binged.it/3EG0dB7</a:t>
            </a:r>
            <a:endParaRPr lang="en-US" dirty="0"/>
          </a:p>
          <a:p>
            <a:endParaRPr lang="en-US" dirty="0"/>
          </a:p>
        </p:txBody>
      </p:sp>
    </p:spTree>
    <p:extLst>
      <p:ext uri="{BB962C8B-B14F-4D97-AF65-F5344CB8AC3E}">
        <p14:creationId xmlns:p14="http://schemas.microsoft.com/office/powerpoint/2010/main" val="1404309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lated image">
            <a:extLst>
              <a:ext uri="{FF2B5EF4-FFF2-40B4-BE49-F238E27FC236}">
                <a16:creationId xmlns:a16="http://schemas.microsoft.com/office/drawing/2014/main" id="{5A6B16BB-99B0-458C-A7E6-8E801F443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303" y="1519725"/>
            <a:ext cx="2899420" cy="1923282"/>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descr="Related image">
            <a:extLst>
              <a:ext uri="{FF2B5EF4-FFF2-40B4-BE49-F238E27FC236}">
                <a16:creationId xmlns:a16="http://schemas.microsoft.com/office/drawing/2014/main" id="{F7CD2DF0-F11C-44C4-998E-DDA5A83AB73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9208" y="1521808"/>
            <a:ext cx="2532302" cy="191731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8A0B14-3D49-4696-AED9-AB4234B32924}"/>
              </a:ext>
            </a:extLst>
          </p:cNvPr>
          <p:cNvSpPr txBox="1"/>
          <p:nvPr/>
        </p:nvSpPr>
        <p:spPr>
          <a:xfrm>
            <a:off x="6644066" y="3475327"/>
            <a:ext cx="3757613" cy="300082"/>
          </a:xfrm>
          <a:prstGeom prst="rect">
            <a:avLst/>
          </a:prstGeom>
          <a:noFill/>
        </p:spPr>
        <p:txBody>
          <a:bodyPr wrap="square" rtlCol="0">
            <a:spAutoFit/>
          </a:bodyPr>
          <a:lstStyle/>
          <a:p>
            <a:r>
              <a:rPr lang="en-US" sz="1350" dirty="0"/>
              <a:t>NASA astronaut sequencing bacteria in space</a:t>
            </a:r>
          </a:p>
        </p:txBody>
      </p:sp>
      <p:pic>
        <p:nvPicPr>
          <p:cNvPr id="4106" name="Picture 10" descr="https://cdn.static-economist.com/sites/default/files/images/2017/12/articles/main/20171209_stp501.jpg">
            <a:extLst>
              <a:ext uri="{FF2B5EF4-FFF2-40B4-BE49-F238E27FC236}">
                <a16:creationId xmlns:a16="http://schemas.microsoft.com/office/drawing/2014/main" id="{909EE7FF-B97B-4102-8C15-7CDCD6FF752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71626" y="4021917"/>
            <a:ext cx="3025483" cy="170183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2CD1AE-C27D-4C98-881E-5C1FA5A9C4B7}"/>
              </a:ext>
            </a:extLst>
          </p:cNvPr>
          <p:cNvSpPr txBox="1"/>
          <p:nvPr/>
        </p:nvSpPr>
        <p:spPr>
          <a:xfrm>
            <a:off x="2516195" y="3475327"/>
            <a:ext cx="3757613" cy="300082"/>
          </a:xfrm>
          <a:prstGeom prst="rect">
            <a:avLst/>
          </a:prstGeom>
          <a:noFill/>
        </p:spPr>
        <p:txBody>
          <a:bodyPr wrap="square" rtlCol="0">
            <a:spAutoFit/>
          </a:bodyPr>
          <a:lstStyle/>
          <a:p>
            <a:r>
              <a:rPr lang="en-US" sz="1350" dirty="0"/>
              <a:t>Sequencing microbial DNA in Antarctica</a:t>
            </a:r>
          </a:p>
        </p:txBody>
      </p:sp>
      <p:sp>
        <p:nvSpPr>
          <p:cNvPr id="7" name="TextBox 6">
            <a:extLst>
              <a:ext uri="{FF2B5EF4-FFF2-40B4-BE49-F238E27FC236}">
                <a16:creationId xmlns:a16="http://schemas.microsoft.com/office/drawing/2014/main" id="{2F118E1A-958C-465B-B99C-84BF4F3D4CB1}"/>
              </a:ext>
            </a:extLst>
          </p:cNvPr>
          <p:cNvSpPr txBox="1"/>
          <p:nvPr/>
        </p:nvSpPr>
        <p:spPr>
          <a:xfrm>
            <a:off x="7152993" y="5723751"/>
            <a:ext cx="3757613" cy="300082"/>
          </a:xfrm>
          <a:prstGeom prst="rect">
            <a:avLst/>
          </a:prstGeom>
          <a:noFill/>
        </p:spPr>
        <p:txBody>
          <a:bodyPr wrap="square" rtlCol="0">
            <a:spAutoFit/>
          </a:bodyPr>
          <a:lstStyle/>
          <a:p>
            <a:r>
              <a:rPr lang="en-US" sz="1350" dirty="0"/>
              <a:t>Sequencing Zika virus in Brazil</a:t>
            </a:r>
          </a:p>
        </p:txBody>
      </p:sp>
      <p:pic>
        <p:nvPicPr>
          <p:cNvPr id="7170" name="Picture 2" descr="Related image">
            <a:extLst>
              <a:ext uri="{FF2B5EF4-FFF2-40B4-BE49-F238E27FC236}">
                <a16:creationId xmlns:a16="http://schemas.microsoft.com/office/drawing/2014/main" id="{9B8AAF03-7C1D-4297-BADC-52C92EC6209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36307" y="4013502"/>
            <a:ext cx="2850416" cy="171025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18FB1D-8325-4D19-8140-533A0AEBEBBC}"/>
              </a:ext>
            </a:extLst>
          </p:cNvPr>
          <p:cNvSpPr txBox="1"/>
          <p:nvPr/>
        </p:nvSpPr>
        <p:spPr>
          <a:xfrm>
            <a:off x="2734346" y="5723751"/>
            <a:ext cx="3757613" cy="300082"/>
          </a:xfrm>
          <a:prstGeom prst="rect">
            <a:avLst/>
          </a:prstGeom>
          <a:noFill/>
        </p:spPr>
        <p:txBody>
          <a:bodyPr wrap="square" rtlCol="0">
            <a:spAutoFit/>
          </a:bodyPr>
          <a:lstStyle/>
          <a:p>
            <a:r>
              <a:rPr lang="en-US" sz="1350" dirty="0"/>
              <a:t>Sequencing Ebola virus in Guinea</a:t>
            </a:r>
          </a:p>
        </p:txBody>
      </p:sp>
      <p:sp>
        <p:nvSpPr>
          <p:cNvPr id="12" name="Title 1">
            <a:extLst>
              <a:ext uri="{FF2B5EF4-FFF2-40B4-BE49-F238E27FC236}">
                <a16:creationId xmlns:a16="http://schemas.microsoft.com/office/drawing/2014/main" id="{DB9FAA4F-EF9F-4B0C-A64B-5559FBD095AE}"/>
              </a:ext>
            </a:extLst>
          </p:cNvPr>
          <p:cNvSpPr txBox="1">
            <a:spLocks/>
          </p:cNvSpPr>
          <p:nvPr/>
        </p:nvSpPr>
        <p:spPr>
          <a:xfrm>
            <a:off x="284748" y="27689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Oxford Nanopore Sequencing in the Field</a:t>
            </a:r>
          </a:p>
        </p:txBody>
      </p:sp>
    </p:spTree>
    <p:extLst>
      <p:ext uri="{BB962C8B-B14F-4D97-AF65-F5344CB8AC3E}">
        <p14:creationId xmlns:p14="http://schemas.microsoft.com/office/powerpoint/2010/main" val="13952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17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0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5FD5E-B10C-4F9F-8A69-48D8A97C893D}"/>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Pros and Cons of Short-Read data</a:t>
            </a:r>
          </a:p>
        </p:txBody>
      </p:sp>
      <p:sp>
        <p:nvSpPr>
          <p:cNvPr id="3" name="TextBox 2">
            <a:extLst>
              <a:ext uri="{FF2B5EF4-FFF2-40B4-BE49-F238E27FC236}">
                <a16:creationId xmlns:a16="http://schemas.microsoft.com/office/drawing/2014/main" id="{E2BEBC7D-D0DC-4AD6-A817-55D5BE4EDEDD}"/>
              </a:ext>
            </a:extLst>
          </p:cNvPr>
          <p:cNvSpPr txBox="1"/>
          <p:nvPr/>
        </p:nvSpPr>
        <p:spPr>
          <a:xfrm>
            <a:off x="4976031" y="963877"/>
            <a:ext cx="6377769" cy="4930246"/>
          </a:xfrm>
          <a:prstGeom prst="rect">
            <a:avLst/>
          </a:prstGeom>
        </p:spPr>
        <p:txBody>
          <a:bodyPr vert="horz" lIns="91440" tIns="45720" rIns="91440" bIns="45720" rtlCol="0" anchor="ctr">
            <a:normAutofit fontScale="92500" lnSpcReduction="20000"/>
          </a:bodyPr>
          <a:lstStyle/>
          <a:p>
            <a:pPr>
              <a:lnSpc>
                <a:spcPct val="90000"/>
              </a:lnSpc>
              <a:spcAft>
                <a:spcPts val="600"/>
              </a:spcAft>
            </a:pPr>
            <a:r>
              <a:rPr lang="en-US" sz="2000" dirty="0"/>
              <a:t>Pros</a:t>
            </a:r>
          </a:p>
          <a:p>
            <a:pPr marL="742950" lvl="1" indent="-228600">
              <a:lnSpc>
                <a:spcPct val="90000"/>
              </a:lnSpc>
              <a:spcAft>
                <a:spcPts val="600"/>
              </a:spcAft>
              <a:buFont typeface="Arial" panose="020B0604020202020204" pitchFamily="34" charset="0"/>
              <a:buChar char="•"/>
            </a:pPr>
            <a:r>
              <a:rPr lang="en-US" sz="2000" dirty="0"/>
              <a:t>Cost per base is significantly lower than long-reads methods</a:t>
            </a:r>
          </a:p>
          <a:p>
            <a:pPr marL="742950" lvl="1" indent="-228600">
              <a:lnSpc>
                <a:spcPct val="90000"/>
              </a:lnSpc>
              <a:spcAft>
                <a:spcPts val="600"/>
              </a:spcAft>
              <a:buFont typeface="Arial" panose="020B0604020202020204" pitchFamily="34" charset="0"/>
              <a:buChar char="•"/>
            </a:pPr>
            <a:r>
              <a:rPr lang="en-US" sz="2000" dirty="0"/>
              <a:t>Great for counting applications such as Chromatin Immunoprecipitation Sequencing (</a:t>
            </a:r>
            <a:r>
              <a:rPr lang="en-US" sz="2000" dirty="0" err="1"/>
              <a:t>ChIP</a:t>
            </a:r>
            <a:r>
              <a:rPr lang="en-US" sz="2000" dirty="0"/>
              <a:t>-Seq) or gene expression studies such as RNA-Seq</a:t>
            </a:r>
          </a:p>
          <a:p>
            <a:pPr marL="742950" lvl="1" indent="-228600">
              <a:lnSpc>
                <a:spcPct val="90000"/>
              </a:lnSpc>
              <a:spcAft>
                <a:spcPts val="600"/>
              </a:spcAft>
              <a:buFont typeface="Arial" panose="020B0604020202020204" pitchFamily="34" charset="0"/>
              <a:buChar char="•"/>
            </a:pPr>
            <a:r>
              <a:rPr lang="en-US" sz="2000" dirty="0"/>
              <a:t>Due to accuracy, for variant calling</a:t>
            </a:r>
          </a:p>
          <a:p>
            <a:pPr marL="742950" lvl="1" indent="-228600">
              <a:lnSpc>
                <a:spcPct val="90000"/>
              </a:lnSpc>
              <a:spcAft>
                <a:spcPts val="600"/>
              </a:spcAft>
              <a:buFont typeface="Arial" panose="020B0604020202020204" pitchFamily="34" charset="0"/>
              <a:buChar char="•"/>
            </a:pPr>
            <a:r>
              <a:rPr lang="en-US" sz="2000" dirty="0"/>
              <a:t>Fast data generation</a:t>
            </a:r>
          </a:p>
          <a:p>
            <a:pPr marL="742950" lvl="1" indent="-228600">
              <a:lnSpc>
                <a:spcPct val="90000"/>
              </a:lnSpc>
              <a:spcAft>
                <a:spcPts val="600"/>
              </a:spcAft>
              <a:buFont typeface="Arial" panose="020B0604020202020204" pitchFamily="34" charset="0"/>
              <a:buChar char="•"/>
            </a:pPr>
            <a:r>
              <a:rPr lang="en-US" sz="2000" dirty="0"/>
              <a:t>More established pipelines for data analysis</a:t>
            </a:r>
          </a:p>
          <a:p>
            <a:pPr marL="742950" lvl="1" indent="-228600">
              <a:lnSpc>
                <a:spcPct val="90000"/>
              </a:lnSpc>
              <a:spcAft>
                <a:spcPts val="600"/>
              </a:spcAft>
              <a:buFont typeface="Arial" panose="020B0604020202020204" pitchFamily="34" charset="0"/>
              <a:buChar char="•"/>
            </a:pPr>
            <a:r>
              <a:rPr lang="en-US" sz="2000" dirty="0"/>
              <a:t>Many supported and published applications</a:t>
            </a:r>
          </a:p>
          <a:p>
            <a:pPr indent="-228600">
              <a:lnSpc>
                <a:spcPct val="90000"/>
              </a:lnSpc>
              <a:spcAft>
                <a:spcPts val="600"/>
              </a:spcAft>
              <a:buFont typeface="Arial" panose="020B0604020202020204" pitchFamily="34" charset="0"/>
              <a:buChar char="•"/>
            </a:pPr>
            <a:endParaRPr lang="en-US" sz="2000" dirty="0"/>
          </a:p>
          <a:p>
            <a:pPr>
              <a:lnSpc>
                <a:spcPct val="90000"/>
              </a:lnSpc>
              <a:spcAft>
                <a:spcPts val="600"/>
              </a:spcAft>
            </a:pPr>
            <a:r>
              <a:rPr lang="en-US" sz="2000" dirty="0"/>
              <a:t>Cons</a:t>
            </a:r>
          </a:p>
          <a:p>
            <a:pPr marL="742950" lvl="1" indent="-228600">
              <a:lnSpc>
                <a:spcPct val="90000"/>
              </a:lnSpc>
              <a:spcAft>
                <a:spcPts val="600"/>
              </a:spcAft>
              <a:buFont typeface="Arial" panose="020B0604020202020204" pitchFamily="34" charset="0"/>
              <a:buChar char="•"/>
            </a:pPr>
            <a:r>
              <a:rPr lang="en-US" sz="2000" dirty="0"/>
              <a:t>PCR bias introduced by amplification</a:t>
            </a:r>
          </a:p>
          <a:p>
            <a:pPr marL="742950" lvl="1" indent="-228600">
              <a:lnSpc>
                <a:spcPct val="90000"/>
              </a:lnSpc>
              <a:spcAft>
                <a:spcPts val="600"/>
              </a:spcAft>
              <a:buFont typeface="Arial" panose="020B0604020202020204" pitchFamily="34" charset="0"/>
              <a:buChar char="•"/>
            </a:pPr>
            <a:r>
              <a:rPr lang="en-US" sz="2000" dirty="0"/>
              <a:t>Difficulty sequencing high GC regions</a:t>
            </a:r>
          </a:p>
          <a:p>
            <a:pPr marL="742950" lvl="1" indent="-228600">
              <a:lnSpc>
                <a:spcPct val="90000"/>
              </a:lnSpc>
              <a:spcAft>
                <a:spcPts val="600"/>
              </a:spcAft>
              <a:buFont typeface="Arial" panose="020B0604020202020204" pitchFamily="34" charset="0"/>
              <a:buChar char="•"/>
            </a:pPr>
            <a:r>
              <a:rPr lang="en-US" sz="2000" dirty="0"/>
              <a:t>Difficulty in resolving substitution, deletions, duplications, haplotypes, palindromic and repetitive regions </a:t>
            </a:r>
          </a:p>
          <a:p>
            <a:pPr marL="742950" lvl="1" indent="-228600">
              <a:lnSpc>
                <a:spcPct val="90000"/>
              </a:lnSpc>
              <a:spcAft>
                <a:spcPts val="600"/>
              </a:spcAft>
              <a:buFont typeface="Arial" panose="020B0604020202020204" pitchFamily="34" charset="0"/>
              <a:buChar char="•"/>
            </a:pPr>
            <a:r>
              <a:rPr lang="en-US" sz="2000" dirty="0"/>
              <a:t>Bias towards smaller fragments</a:t>
            </a:r>
          </a:p>
        </p:txBody>
      </p:sp>
    </p:spTree>
    <p:extLst>
      <p:ext uri="{BB962C8B-B14F-4D97-AF65-F5344CB8AC3E}">
        <p14:creationId xmlns:p14="http://schemas.microsoft.com/office/powerpoint/2010/main" val="53149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C62E-41E2-8039-79A8-E69C2DE23460}"/>
              </a:ext>
            </a:extLst>
          </p:cNvPr>
          <p:cNvSpPr>
            <a:spLocks noGrp="1"/>
          </p:cNvSpPr>
          <p:nvPr>
            <p:ph type="title"/>
          </p:nvPr>
        </p:nvSpPr>
        <p:spPr/>
        <p:txBody>
          <a:bodyPr/>
          <a:lstStyle/>
          <a:p>
            <a:r>
              <a:rPr lang="en-US" dirty="0"/>
              <a:t>Short Reads Capabilities at Stowers Institute</a:t>
            </a:r>
          </a:p>
        </p:txBody>
      </p:sp>
      <p:pic>
        <p:nvPicPr>
          <p:cNvPr id="1026" name="Picture 2" descr="Image result for nextseq 2000">
            <a:extLst>
              <a:ext uri="{FF2B5EF4-FFF2-40B4-BE49-F238E27FC236}">
                <a16:creationId xmlns:a16="http://schemas.microsoft.com/office/drawing/2014/main" id="{70FC91A8-293A-9126-8A37-A00A0603D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7532" y="1892816"/>
            <a:ext cx="1762125" cy="1762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novaseq x plus">
            <a:extLst>
              <a:ext uri="{FF2B5EF4-FFF2-40B4-BE49-F238E27FC236}">
                <a16:creationId xmlns:a16="http://schemas.microsoft.com/office/drawing/2014/main" id="{7A266067-30BE-C081-2588-B1B85B11C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241" y="1441437"/>
            <a:ext cx="2544932" cy="26479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0AEF22F-AAED-F97C-2C56-6E34A920B6F4}"/>
              </a:ext>
            </a:extLst>
          </p:cNvPr>
          <p:cNvPicPr>
            <a:picLocks noChangeAspect="1"/>
          </p:cNvPicPr>
          <p:nvPr/>
        </p:nvPicPr>
        <p:blipFill rotWithShape="1">
          <a:blip r:embed="rId4"/>
          <a:srcRect l="15037" t="17515" r="15103" b="16445"/>
          <a:stretch/>
        </p:blipFill>
        <p:spPr>
          <a:xfrm>
            <a:off x="6073627" y="4394575"/>
            <a:ext cx="2646546" cy="1667901"/>
          </a:xfrm>
          <a:prstGeom prst="rect">
            <a:avLst/>
          </a:prstGeom>
        </p:spPr>
      </p:pic>
      <p:pic>
        <p:nvPicPr>
          <p:cNvPr id="4" name="Picture 3">
            <a:extLst>
              <a:ext uri="{FF2B5EF4-FFF2-40B4-BE49-F238E27FC236}">
                <a16:creationId xmlns:a16="http://schemas.microsoft.com/office/drawing/2014/main" id="{3FB91D31-8450-5662-3A8F-56BFB82D9F5F}"/>
              </a:ext>
            </a:extLst>
          </p:cNvPr>
          <p:cNvPicPr>
            <a:picLocks noChangeAspect="1"/>
          </p:cNvPicPr>
          <p:nvPr/>
        </p:nvPicPr>
        <p:blipFill rotWithShape="1">
          <a:blip r:embed="rId5"/>
          <a:srcRect l="7726" t="18234" r="8013" b="24480"/>
          <a:stretch/>
        </p:blipFill>
        <p:spPr>
          <a:xfrm>
            <a:off x="584121" y="4394576"/>
            <a:ext cx="3782676" cy="1714499"/>
          </a:xfrm>
          <a:prstGeom prst="rect">
            <a:avLst/>
          </a:prstGeom>
        </p:spPr>
      </p:pic>
      <p:pic>
        <p:nvPicPr>
          <p:cNvPr id="1032" name="Picture 8" descr="Image result for illumina miseq i100">
            <a:extLst>
              <a:ext uri="{FF2B5EF4-FFF2-40B4-BE49-F238E27FC236}">
                <a16:creationId xmlns:a16="http://schemas.microsoft.com/office/drawing/2014/main" id="{2E28130C-91AA-96F1-14C3-E3DB5A76D3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3928" y="1983965"/>
            <a:ext cx="2257425" cy="1714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F43F52-DAA5-44BF-2E4D-7156155EB3B0}"/>
              </a:ext>
            </a:extLst>
          </p:cNvPr>
          <p:cNvSpPr txBox="1"/>
          <p:nvPr/>
        </p:nvSpPr>
        <p:spPr>
          <a:xfrm>
            <a:off x="1219200" y="3917795"/>
            <a:ext cx="1605776" cy="369332"/>
          </a:xfrm>
          <a:prstGeom prst="rect">
            <a:avLst/>
          </a:prstGeom>
          <a:noFill/>
        </p:spPr>
        <p:txBody>
          <a:bodyPr wrap="square" rtlCol="0">
            <a:spAutoFit/>
          </a:bodyPr>
          <a:lstStyle/>
          <a:p>
            <a:r>
              <a:rPr lang="en-US" dirty="0"/>
              <a:t>Illumina i100*</a:t>
            </a:r>
          </a:p>
        </p:txBody>
      </p:sp>
      <p:sp>
        <p:nvSpPr>
          <p:cNvPr id="6" name="TextBox 5">
            <a:extLst>
              <a:ext uri="{FF2B5EF4-FFF2-40B4-BE49-F238E27FC236}">
                <a16:creationId xmlns:a16="http://schemas.microsoft.com/office/drawing/2014/main" id="{89696214-CBE1-0B67-03DE-773ED222A600}"/>
              </a:ext>
            </a:extLst>
          </p:cNvPr>
          <p:cNvSpPr txBox="1"/>
          <p:nvPr/>
        </p:nvSpPr>
        <p:spPr>
          <a:xfrm>
            <a:off x="3791646" y="3840092"/>
            <a:ext cx="2544931" cy="369332"/>
          </a:xfrm>
          <a:prstGeom prst="rect">
            <a:avLst/>
          </a:prstGeom>
          <a:noFill/>
        </p:spPr>
        <p:txBody>
          <a:bodyPr wrap="square" rtlCol="0">
            <a:spAutoFit/>
          </a:bodyPr>
          <a:lstStyle/>
          <a:p>
            <a:r>
              <a:rPr lang="en-US" dirty="0"/>
              <a:t>Illumina </a:t>
            </a:r>
            <a:r>
              <a:rPr lang="en-US" dirty="0" err="1"/>
              <a:t>NextSeq</a:t>
            </a:r>
            <a:r>
              <a:rPr lang="en-US" dirty="0"/>
              <a:t> 2000</a:t>
            </a:r>
          </a:p>
        </p:txBody>
      </p:sp>
      <p:sp>
        <p:nvSpPr>
          <p:cNvPr id="7" name="TextBox 6">
            <a:extLst>
              <a:ext uri="{FF2B5EF4-FFF2-40B4-BE49-F238E27FC236}">
                <a16:creationId xmlns:a16="http://schemas.microsoft.com/office/drawing/2014/main" id="{7647278D-3EBC-1DE9-CD52-12CE48F328FD}"/>
              </a:ext>
            </a:extLst>
          </p:cNvPr>
          <p:cNvSpPr txBox="1"/>
          <p:nvPr/>
        </p:nvSpPr>
        <p:spPr>
          <a:xfrm>
            <a:off x="8538394" y="2228671"/>
            <a:ext cx="2984533" cy="923330"/>
          </a:xfrm>
          <a:prstGeom prst="rect">
            <a:avLst/>
          </a:prstGeom>
          <a:noFill/>
        </p:spPr>
        <p:txBody>
          <a:bodyPr wrap="square" rtlCol="0">
            <a:spAutoFit/>
          </a:bodyPr>
          <a:lstStyle/>
          <a:p>
            <a:r>
              <a:rPr lang="en-US" dirty="0"/>
              <a:t>Illumina </a:t>
            </a:r>
            <a:r>
              <a:rPr lang="en-US" dirty="0" err="1"/>
              <a:t>NovaSeq</a:t>
            </a:r>
            <a:r>
              <a:rPr lang="en-US" dirty="0"/>
              <a:t> X Plus (Through Kansas University Medical Center)</a:t>
            </a:r>
          </a:p>
        </p:txBody>
      </p:sp>
      <p:sp>
        <p:nvSpPr>
          <p:cNvPr id="9" name="TextBox 8">
            <a:extLst>
              <a:ext uri="{FF2B5EF4-FFF2-40B4-BE49-F238E27FC236}">
                <a16:creationId xmlns:a16="http://schemas.microsoft.com/office/drawing/2014/main" id="{77E3BD4C-F4C0-A46F-023C-B4D85B195608}"/>
              </a:ext>
            </a:extLst>
          </p:cNvPr>
          <p:cNvSpPr txBox="1"/>
          <p:nvPr/>
        </p:nvSpPr>
        <p:spPr>
          <a:xfrm>
            <a:off x="9822045" y="6226434"/>
            <a:ext cx="2369955" cy="369332"/>
          </a:xfrm>
          <a:prstGeom prst="rect">
            <a:avLst/>
          </a:prstGeom>
          <a:noFill/>
        </p:spPr>
        <p:txBody>
          <a:bodyPr wrap="square">
            <a:spAutoFit/>
          </a:bodyPr>
          <a:lstStyle/>
          <a:p>
            <a:r>
              <a:rPr lang="en-US" dirty="0"/>
              <a:t>* Not Available Yet</a:t>
            </a:r>
          </a:p>
        </p:txBody>
      </p:sp>
      <p:sp>
        <p:nvSpPr>
          <p:cNvPr id="10" name="TextBox 9">
            <a:extLst>
              <a:ext uri="{FF2B5EF4-FFF2-40B4-BE49-F238E27FC236}">
                <a16:creationId xmlns:a16="http://schemas.microsoft.com/office/drawing/2014/main" id="{EDBEB7B7-3D1F-A34C-CD96-C3B10957A351}"/>
              </a:ext>
            </a:extLst>
          </p:cNvPr>
          <p:cNvSpPr txBox="1"/>
          <p:nvPr/>
        </p:nvSpPr>
        <p:spPr>
          <a:xfrm>
            <a:off x="1853847" y="6226434"/>
            <a:ext cx="2512950" cy="369332"/>
          </a:xfrm>
          <a:prstGeom prst="rect">
            <a:avLst/>
          </a:prstGeom>
          <a:noFill/>
        </p:spPr>
        <p:txBody>
          <a:bodyPr wrap="square" rtlCol="0">
            <a:spAutoFit/>
          </a:bodyPr>
          <a:lstStyle/>
          <a:p>
            <a:r>
              <a:rPr lang="en-US" dirty="0"/>
              <a:t>Singular G4</a:t>
            </a:r>
          </a:p>
        </p:txBody>
      </p:sp>
      <p:sp>
        <p:nvSpPr>
          <p:cNvPr id="11" name="TextBox 10">
            <a:extLst>
              <a:ext uri="{FF2B5EF4-FFF2-40B4-BE49-F238E27FC236}">
                <a16:creationId xmlns:a16="http://schemas.microsoft.com/office/drawing/2014/main" id="{17F2A9E0-E197-53DE-1DA3-211B8FBA5461}"/>
              </a:ext>
            </a:extLst>
          </p:cNvPr>
          <p:cNvSpPr txBox="1"/>
          <p:nvPr/>
        </p:nvSpPr>
        <p:spPr>
          <a:xfrm>
            <a:off x="6568730" y="6183042"/>
            <a:ext cx="2512950" cy="369332"/>
          </a:xfrm>
          <a:prstGeom prst="rect">
            <a:avLst/>
          </a:prstGeom>
          <a:noFill/>
        </p:spPr>
        <p:txBody>
          <a:bodyPr wrap="square" rtlCol="0">
            <a:spAutoFit/>
          </a:bodyPr>
          <a:lstStyle/>
          <a:p>
            <a:r>
              <a:rPr lang="en-US" dirty="0"/>
              <a:t>Element AVITI</a:t>
            </a:r>
          </a:p>
        </p:txBody>
      </p:sp>
    </p:spTree>
    <p:extLst>
      <p:ext uri="{BB962C8B-B14F-4D97-AF65-F5344CB8AC3E}">
        <p14:creationId xmlns:p14="http://schemas.microsoft.com/office/powerpoint/2010/main" val="2831119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44531-CCB9-246F-6B2D-10FD6E3AA0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3F718E-A140-CD0F-BE9A-AA75D050E95A}"/>
              </a:ext>
            </a:extLst>
          </p:cNvPr>
          <p:cNvSpPr>
            <a:spLocks noGrp="1"/>
          </p:cNvSpPr>
          <p:nvPr>
            <p:ph type="title"/>
          </p:nvPr>
        </p:nvSpPr>
        <p:spPr/>
        <p:txBody>
          <a:bodyPr/>
          <a:lstStyle/>
          <a:p>
            <a:r>
              <a:rPr lang="en-US" dirty="0"/>
              <a:t>Some Common Short Reads Applications</a:t>
            </a:r>
          </a:p>
        </p:txBody>
      </p:sp>
      <p:sp>
        <p:nvSpPr>
          <p:cNvPr id="3" name="TextBox 2">
            <a:extLst>
              <a:ext uri="{FF2B5EF4-FFF2-40B4-BE49-F238E27FC236}">
                <a16:creationId xmlns:a16="http://schemas.microsoft.com/office/drawing/2014/main" id="{1895583A-2241-F4CC-A9C5-2E52895B8F27}"/>
              </a:ext>
            </a:extLst>
          </p:cNvPr>
          <p:cNvSpPr txBox="1"/>
          <p:nvPr/>
        </p:nvSpPr>
        <p:spPr>
          <a:xfrm>
            <a:off x="921834" y="1769327"/>
            <a:ext cx="7107044" cy="3416320"/>
          </a:xfrm>
          <a:prstGeom prst="rect">
            <a:avLst/>
          </a:prstGeom>
          <a:noFill/>
        </p:spPr>
        <p:txBody>
          <a:bodyPr wrap="square" rtlCol="0">
            <a:spAutoFit/>
          </a:bodyPr>
          <a:lstStyle/>
          <a:p>
            <a:r>
              <a:rPr lang="en-US" dirty="0"/>
              <a:t>Whole Genome Sequencing </a:t>
            </a:r>
          </a:p>
          <a:p>
            <a:r>
              <a:rPr lang="en-US" dirty="0"/>
              <a:t>Exome Se	quenching</a:t>
            </a:r>
          </a:p>
          <a:p>
            <a:r>
              <a:rPr lang="en-US" dirty="0"/>
              <a:t>Amplicon Sequencing</a:t>
            </a:r>
          </a:p>
          <a:p>
            <a:r>
              <a:rPr lang="en-US" dirty="0"/>
              <a:t>Metagenomics</a:t>
            </a:r>
          </a:p>
          <a:p>
            <a:r>
              <a:rPr lang="en-US" dirty="0"/>
              <a:t>16s Sequencing</a:t>
            </a:r>
          </a:p>
          <a:p>
            <a:r>
              <a:rPr lang="en-US" dirty="0"/>
              <a:t>Methylation detection</a:t>
            </a:r>
          </a:p>
          <a:p>
            <a:r>
              <a:rPr lang="en-US" dirty="0"/>
              <a:t>Ribosome Profiling</a:t>
            </a:r>
          </a:p>
          <a:p>
            <a:r>
              <a:rPr lang="en-US" dirty="0"/>
              <a:t>Chromatin Immunoprecipitation </a:t>
            </a:r>
          </a:p>
          <a:p>
            <a:r>
              <a:rPr lang="en-US" dirty="0" err="1"/>
              <a:t>Trancriptome</a:t>
            </a:r>
            <a:r>
              <a:rPr lang="en-US" dirty="0"/>
              <a:t> sequencing</a:t>
            </a:r>
          </a:p>
          <a:p>
            <a:r>
              <a:rPr lang="en-US" dirty="0"/>
              <a:t>Small/micro RNA sequencing</a:t>
            </a:r>
          </a:p>
          <a:p>
            <a:r>
              <a:rPr lang="en-US" dirty="0"/>
              <a:t>Sequencing for single cell applications</a:t>
            </a:r>
          </a:p>
          <a:p>
            <a:r>
              <a:rPr lang="en-US" dirty="0"/>
              <a:t>…</a:t>
            </a:r>
          </a:p>
        </p:txBody>
      </p:sp>
    </p:spTree>
    <p:extLst>
      <p:ext uri="{BB962C8B-B14F-4D97-AF65-F5344CB8AC3E}">
        <p14:creationId xmlns:p14="http://schemas.microsoft.com/office/powerpoint/2010/main" val="663525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B73D5-F995-D588-A04A-758144DAFB0A}"/>
              </a:ext>
            </a:extLst>
          </p:cNvPr>
          <p:cNvSpPr>
            <a:spLocks noGrp="1"/>
          </p:cNvSpPr>
          <p:nvPr>
            <p:ph type="title"/>
          </p:nvPr>
        </p:nvSpPr>
        <p:spPr/>
        <p:txBody>
          <a:bodyPr/>
          <a:lstStyle/>
          <a:p>
            <a:r>
              <a:rPr lang="en-US" dirty="0"/>
              <a:t>Workflow for NGS</a:t>
            </a:r>
          </a:p>
        </p:txBody>
      </p:sp>
      <p:sp>
        <p:nvSpPr>
          <p:cNvPr id="3" name="Rectangle 2">
            <a:extLst>
              <a:ext uri="{FF2B5EF4-FFF2-40B4-BE49-F238E27FC236}">
                <a16:creationId xmlns:a16="http://schemas.microsoft.com/office/drawing/2014/main" id="{043D3F8D-DB17-C05A-A63C-6C3C9446AAA2}"/>
              </a:ext>
            </a:extLst>
          </p:cNvPr>
          <p:cNvSpPr/>
          <p:nvPr/>
        </p:nvSpPr>
        <p:spPr>
          <a:xfrm>
            <a:off x="349400" y="2185639"/>
            <a:ext cx="2269273" cy="721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Sample Preparation	</a:t>
            </a:r>
          </a:p>
        </p:txBody>
      </p:sp>
      <p:sp>
        <p:nvSpPr>
          <p:cNvPr id="4" name="Rectangle 3">
            <a:extLst>
              <a:ext uri="{FF2B5EF4-FFF2-40B4-BE49-F238E27FC236}">
                <a16:creationId xmlns:a16="http://schemas.microsoft.com/office/drawing/2014/main" id="{D898361A-29CA-60AD-CDB6-EA2B0BC0BEE7}"/>
              </a:ext>
            </a:extLst>
          </p:cNvPr>
          <p:cNvSpPr/>
          <p:nvPr/>
        </p:nvSpPr>
        <p:spPr>
          <a:xfrm>
            <a:off x="3176234" y="2185638"/>
            <a:ext cx="2269273" cy="721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Library Construction</a:t>
            </a:r>
          </a:p>
        </p:txBody>
      </p:sp>
      <p:sp>
        <p:nvSpPr>
          <p:cNvPr id="5" name="Rectangle 4">
            <a:extLst>
              <a:ext uri="{FF2B5EF4-FFF2-40B4-BE49-F238E27FC236}">
                <a16:creationId xmlns:a16="http://schemas.microsoft.com/office/drawing/2014/main" id="{633A6D2B-8B3F-7A6D-5EE6-FBA4F75110D8}"/>
              </a:ext>
            </a:extLst>
          </p:cNvPr>
          <p:cNvSpPr/>
          <p:nvPr/>
        </p:nvSpPr>
        <p:spPr>
          <a:xfrm>
            <a:off x="6181494" y="2185638"/>
            <a:ext cx="2269273" cy="721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Sequencing</a:t>
            </a:r>
          </a:p>
        </p:txBody>
      </p:sp>
      <p:sp>
        <p:nvSpPr>
          <p:cNvPr id="6" name="Rectangle 5">
            <a:extLst>
              <a:ext uri="{FF2B5EF4-FFF2-40B4-BE49-F238E27FC236}">
                <a16:creationId xmlns:a16="http://schemas.microsoft.com/office/drawing/2014/main" id="{518A62F9-1CFE-0C1B-852C-EA75EC34D1E2}"/>
              </a:ext>
            </a:extLst>
          </p:cNvPr>
          <p:cNvSpPr/>
          <p:nvPr/>
        </p:nvSpPr>
        <p:spPr>
          <a:xfrm>
            <a:off x="9030634" y="2185637"/>
            <a:ext cx="2269273" cy="7211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Analysis</a:t>
            </a:r>
          </a:p>
        </p:txBody>
      </p:sp>
      <p:sp>
        <p:nvSpPr>
          <p:cNvPr id="7" name="Arrow: Right 6">
            <a:extLst>
              <a:ext uri="{FF2B5EF4-FFF2-40B4-BE49-F238E27FC236}">
                <a16:creationId xmlns:a16="http://schemas.microsoft.com/office/drawing/2014/main" id="{47C2A3E9-E699-5F8F-F70F-BA6AFE1F8905}"/>
              </a:ext>
            </a:extLst>
          </p:cNvPr>
          <p:cNvSpPr/>
          <p:nvPr/>
        </p:nvSpPr>
        <p:spPr>
          <a:xfrm>
            <a:off x="2715322" y="2438400"/>
            <a:ext cx="258337" cy="2378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BB30D99F-F882-1CB7-906B-46037B57FBE0}"/>
              </a:ext>
            </a:extLst>
          </p:cNvPr>
          <p:cNvSpPr/>
          <p:nvPr/>
        </p:nvSpPr>
        <p:spPr>
          <a:xfrm>
            <a:off x="8563210" y="2471853"/>
            <a:ext cx="258337" cy="2378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0F056535-77C8-6297-3130-4AAFE3E8E9B6}"/>
              </a:ext>
            </a:extLst>
          </p:cNvPr>
          <p:cNvSpPr/>
          <p:nvPr/>
        </p:nvSpPr>
        <p:spPr>
          <a:xfrm>
            <a:off x="5717786" y="2427247"/>
            <a:ext cx="258337" cy="2378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637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898B1-DC6E-6A9C-435D-2426C729F3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27D87-949A-F366-1481-21F391920C18}"/>
              </a:ext>
            </a:extLst>
          </p:cNvPr>
          <p:cNvSpPr>
            <a:spLocks noGrp="1"/>
          </p:cNvSpPr>
          <p:nvPr>
            <p:ph type="title"/>
          </p:nvPr>
        </p:nvSpPr>
        <p:spPr>
          <a:xfrm>
            <a:off x="408878" y="365125"/>
            <a:ext cx="10944922" cy="1325563"/>
          </a:xfrm>
        </p:spPr>
        <p:txBody>
          <a:bodyPr/>
          <a:lstStyle/>
          <a:p>
            <a:r>
              <a:rPr lang="en-US" dirty="0"/>
              <a:t>Sample Preparation for Short Read Sequencing</a:t>
            </a:r>
          </a:p>
        </p:txBody>
      </p:sp>
      <p:sp>
        <p:nvSpPr>
          <p:cNvPr id="16" name="TextBox 15">
            <a:extLst>
              <a:ext uri="{FF2B5EF4-FFF2-40B4-BE49-F238E27FC236}">
                <a16:creationId xmlns:a16="http://schemas.microsoft.com/office/drawing/2014/main" id="{FCDA2430-8C0B-FDE9-7071-6F592D60C9CA}"/>
              </a:ext>
            </a:extLst>
          </p:cNvPr>
          <p:cNvSpPr txBox="1"/>
          <p:nvPr/>
        </p:nvSpPr>
        <p:spPr>
          <a:xfrm>
            <a:off x="611453" y="1630024"/>
            <a:ext cx="1029444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Good starting material is critical! Extract best quality DNA or RNA</a:t>
            </a:r>
          </a:p>
          <a:p>
            <a:r>
              <a:rPr lang="en-US" dirty="0"/>
              <a:t>	Many commercial kits available. NEB, Qiagen, </a:t>
            </a:r>
            <a:r>
              <a:rPr lang="en-US" dirty="0" err="1"/>
              <a:t>Zymo</a:t>
            </a:r>
            <a:r>
              <a:rPr lang="en-US" dirty="0"/>
              <a:t>, Promega etc.</a:t>
            </a:r>
          </a:p>
          <a:p>
            <a:pPr marL="285750" indent="-285750">
              <a:buFont typeface="Arial" panose="020B0604020202020204" pitchFamily="34" charset="0"/>
              <a:buChar char="•"/>
            </a:pPr>
            <a:r>
              <a:rPr lang="en-US" dirty="0"/>
              <a:t>Some bead-based extraction methods make it easy to automate</a:t>
            </a:r>
          </a:p>
          <a:p>
            <a:pPr marL="285750" indent="-285750">
              <a:buFont typeface="Arial" panose="020B0604020202020204" pitchFamily="34" charset="0"/>
              <a:buChar char="•"/>
            </a:pPr>
            <a:r>
              <a:rPr lang="en-US" dirty="0"/>
              <a:t>Check for quality and purity </a:t>
            </a:r>
          </a:p>
          <a:p>
            <a:pPr lvl="1"/>
            <a:r>
              <a:rPr lang="en-US" dirty="0"/>
              <a:t>	Many instruments available. </a:t>
            </a:r>
            <a:r>
              <a:rPr lang="en-US" dirty="0" err="1"/>
              <a:t>Thermo</a:t>
            </a:r>
            <a:r>
              <a:rPr lang="en-US" dirty="0"/>
              <a:t> Nanodrop, </a:t>
            </a:r>
            <a:r>
              <a:rPr lang="en-US" dirty="0" err="1"/>
              <a:t>Thermo</a:t>
            </a:r>
            <a:r>
              <a:rPr lang="en-US" dirty="0"/>
              <a:t> Qubit Fluorometer, Agilent Bioanalyzer, 	Agilent Tape Station, </a:t>
            </a:r>
            <a:r>
              <a:rPr lang="en-US" dirty="0" err="1"/>
              <a:t>Revvity</a:t>
            </a:r>
            <a:r>
              <a:rPr lang="en-US" dirty="0"/>
              <a:t> Fragment Analyzer</a:t>
            </a:r>
          </a:p>
          <a:p>
            <a:r>
              <a:rPr lang="en-US" dirty="0"/>
              <a:t> </a:t>
            </a:r>
          </a:p>
          <a:p>
            <a:endParaRPr lang="en-US" dirty="0"/>
          </a:p>
        </p:txBody>
      </p:sp>
      <p:pic>
        <p:nvPicPr>
          <p:cNvPr id="17" name="Picture 2">
            <a:extLst>
              <a:ext uri="{FF2B5EF4-FFF2-40B4-BE49-F238E27FC236}">
                <a16:creationId xmlns:a16="http://schemas.microsoft.com/office/drawing/2014/main" id="{4FF635C9-6922-5D88-9FB6-D8A21FA0B5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1950" y="3600684"/>
            <a:ext cx="4319152" cy="242952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bioanalyzer">
            <a:extLst>
              <a:ext uri="{FF2B5EF4-FFF2-40B4-BE49-F238E27FC236}">
                <a16:creationId xmlns:a16="http://schemas.microsoft.com/office/drawing/2014/main" id="{94DD8842-B71F-92E1-C825-7EC91A78892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3374" y="3528781"/>
            <a:ext cx="4042410" cy="268029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749C3FF-CBDF-EDC5-3645-A3ADBB49B878}"/>
              </a:ext>
            </a:extLst>
          </p:cNvPr>
          <p:cNvSpPr txBox="1"/>
          <p:nvPr/>
        </p:nvSpPr>
        <p:spPr>
          <a:xfrm>
            <a:off x="2673017" y="6276628"/>
            <a:ext cx="3086100" cy="307777"/>
          </a:xfrm>
          <a:prstGeom prst="rect">
            <a:avLst/>
          </a:prstGeom>
          <a:noFill/>
        </p:spPr>
        <p:txBody>
          <a:bodyPr wrap="square" rtlCol="0">
            <a:spAutoFit/>
          </a:bodyPr>
          <a:lstStyle/>
          <a:p>
            <a:r>
              <a:rPr lang="en-US" sz="1400" dirty="0"/>
              <a:t>Agilent Bioanalyzer System</a:t>
            </a:r>
          </a:p>
        </p:txBody>
      </p:sp>
    </p:spTree>
    <p:extLst>
      <p:ext uri="{BB962C8B-B14F-4D97-AF65-F5344CB8AC3E}">
        <p14:creationId xmlns:p14="http://schemas.microsoft.com/office/powerpoint/2010/main" val="370953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80477-56C8-239E-3FB3-89C1931C7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08CE74-8C69-98CF-4ECE-44AFFB25F1E8}"/>
              </a:ext>
            </a:extLst>
          </p:cNvPr>
          <p:cNvSpPr>
            <a:spLocks noGrp="1"/>
          </p:cNvSpPr>
          <p:nvPr>
            <p:ph type="title"/>
          </p:nvPr>
        </p:nvSpPr>
        <p:spPr>
          <a:xfrm>
            <a:off x="410804" y="295892"/>
            <a:ext cx="7136744" cy="987964"/>
          </a:xfrm>
        </p:spPr>
        <p:txBody>
          <a:bodyPr vert="horz" lIns="91440" tIns="45720" rIns="91440" bIns="45720" rtlCol="0" anchor="ctr">
            <a:noAutofit/>
          </a:bodyPr>
          <a:lstStyle/>
          <a:p>
            <a:r>
              <a:rPr lang="en-US" dirty="0"/>
              <a:t>Library Construction (RNA)</a:t>
            </a:r>
          </a:p>
        </p:txBody>
      </p:sp>
      <p:pic>
        <p:nvPicPr>
          <p:cNvPr id="2054" name="Picture 6" descr="Related image">
            <a:extLst>
              <a:ext uri="{FF2B5EF4-FFF2-40B4-BE49-F238E27FC236}">
                <a16:creationId xmlns:a16="http://schemas.microsoft.com/office/drawing/2014/main" id="{A2129299-07EE-1A0E-2D8E-CAD737B50B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28" r="1" b="1"/>
          <a:stretch/>
        </p:blipFill>
        <p:spPr bwMode="auto">
          <a:xfrm>
            <a:off x="8113414" y="399936"/>
            <a:ext cx="3667782" cy="5426193"/>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03FFBDE-E415-E2A1-0A67-8B99D009D57E}"/>
              </a:ext>
            </a:extLst>
          </p:cNvPr>
          <p:cNvSpPr txBox="1"/>
          <p:nvPr/>
        </p:nvSpPr>
        <p:spPr>
          <a:xfrm>
            <a:off x="410804" y="1424940"/>
            <a:ext cx="7574956" cy="5570756"/>
          </a:xfrm>
          <a:prstGeom prst="rect">
            <a:avLst/>
          </a:prstGeom>
          <a:noFill/>
        </p:spPr>
        <p:txBody>
          <a:bodyPr wrap="square" rtlCol="0">
            <a:spAutoFit/>
          </a:bodyPr>
          <a:lstStyle/>
          <a:p>
            <a:pPr marL="285750" indent="-285750">
              <a:buFont typeface="Arial" panose="020B0604020202020204" pitchFamily="34" charset="0"/>
              <a:buChar char="•"/>
            </a:pPr>
            <a:r>
              <a:rPr lang="en-US" sz="2000" dirty="0"/>
              <a:t>Always check the integrity of RNA before starting</a:t>
            </a:r>
          </a:p>
          <a:p>
            <a:pPr marL="285750" indent="-285750">
              <a:buFont typeface="Arial" panose="020B0604020202020204" pitchFamily="34" charset="0"/>
              <a:buChar char="•"/>
            </a:pPr>
            <a:r>
              <a:rPr lang="en-US" sz="2000" dirty="0"/>
              <a:t>Depending on the type of RNA interested, different protocols available.</a:t>
            </a:r>
          </a:p>
          <a:p>
            <a:pPr marL="742950" lvl="1" indent="-285750">
              <a:buFont typeface="Arial" panose="020B0604020202020204" pitchFamily="34" charset="0"/>
              <a:buChar char="•"/>
            </a:pPr>
            <a:r>
              <a:rPr lang="en-US" sz="2000" dirty="0" err="1"/>
              <a:t>smallRNA</a:t>
            </a:r>
            <a:r>
              <a:rPr lang="en-US" sz="2000" dirty="0"/>
              <a:t> sequencing, mRNA sequencing, total RNA (</a:t>
            </a:r>
            <a:r>
              <a:rPr lang="en-US" sz="2000" dirty="0" err="1"/>
              <a:t>ribodepleted</a:t>
            </a:r>
            <a:r>
              <a:rPr lang="en-US" sz="2000" dirty="0"/>
              <a:t>) sequencing…</a:t>
            </a:r>
          </a:p>
          <a:p>
            <a:pPr marL="285750" indent="-228600">
              <a:lnSpc>
                <a:spcPct val="90000"/>
              </a:lnSpc>
              <a:spcAft>
                <a:spcPts val="600"/>
              </a:spcAft>
              <a:buFont typeface="Arial" panose="020B0604020202020204" pitchFamily="34" charset="0"/>
              <a:buChar char="•"/>
            </a:pPr>
            <a:r>
              <a:rPr lang="en-US" sz="2000" dirty="0"/>
              <a:t>Have replicates! At least three biological replicates recommended.</a:t>
            </a:r>
          </a:p>
          <a:p>
            <a:pPr marL="285750" indent="-228600">
              <a:lnSpc>
                <a:spcPct val="90000"/>
              </a:lnSpc>
              <a:spcAft>
                <a:spcPts val="600"/>
              </a:spcAft>
              <a:buFont typeface="Arial" panose="020B0604020202020204" pitchFamily="34" charset="0"/>
              <a:buChar char="•"/>
            </a:pPr>
            <a:r>
              <a:rPr lang="en-US" sz="2000" dirty="0"/>
              <a:t>Many RNA kits in the market and some kits work better than others depending on what is needed.</a:t>
            </a:r>
          </a:p>
          <a:p>
            <a:pPr marL="742950" lvl="1" indent="-228600">
              <a:lnSpc>
                <a:spcPct val="90000"/>
              </a:lnSpc>
              <a:spcAft>
                <a:spcPts val="600"/>
              </a:spcAft>
              <a:buFont typeface="Arial" panose="020B0604020202020204" pitchFamily="34" charset="0"/>
              <a:buChar char="•"/>
            </a:pPr>
            <a:r>
              <a:rPr lang="en-US" sz="2000" dirty="0"/>
              <a:t>We routinely use Watchmaker for library construction</a:t>
            </a:r>
          </a:p>
          <a:p>
            <a:pPr marL="742950" lvl="1" indent="-228600">
              <a:lnSpc>
                <a:spcPct val="90000"/>
              </a:lnSpc>
              <a:spcAft>
                <a:spcPts val="600"/>
              </a:spcAft>
              <a:buFont typeface="Arial" panose="020B0604020202020204" pitchFamily="34" charset="0"/>
              <a:buChar char="•"/>
            </a:pPr>
            <a:r>
              <a:rPr lang="en-US" sz="2000" dirty="0"/>
              <a:t>For larger projects we miniaturize reaction 1/5 or 1/10</a:t>
            </a:r>
          </a:p>
          <a:p>
            <a:pPr marL="742950" lvl="1" indent="-228600">
              <a:lnSpc>
                <a:spcPct val="90000"/>
              </a:lnSpc>
              <a:spcAft>
                <a:spcPts val="600"/>
              </a:spcAft>
              <a:buFont typeface="Arial" panose="020B0604020202020204" pitchFamily="34" charset="0"/>
              <a:buChar char="•"/>
            </a:pPr>
            <a:r>
              <a:rPr lang="en-US" sz="2000" dirty="0"/>
              <a:t>For starting amounts less than 1ng or starting directly from lysed cells, we use Takara </a:t>
            </a:r>
            <a:r>
              <a:rPr lang="en-US" sz="2000" dirty="0" err="1"/>
              <a:t>SMARTer</a:t>
            </a:r>
            <a:endParaRPr lang="en-US" sz="2000" dirty="0"/>
          </a:p>
          <a:p>
            <a:pPr marL="285750" indent="-228600">
              <a:lnSpc>
                <a:spcPct val="90000"/>
              </a:lnSpc>
              <a:spcAft>
                <a:spcPts val="600"/>
              </a:spcAft>
              <a:buFont typeface="Arial" panose="020B0604020202020204" pitchFamily="34" charset="0"/>
              <a:buChar char="•"/>
            </a:pPr>
            <a:r>
              <a:rPr lang="en-US" sz="2000" dirty="0"/>
              <a:t>For degraded RNA, avoid poly-A selection and do ribodepletion.</a:t>
            </a:r>
          </a:p>
          <a:p>
            <a:pPr marL="285750" indent="-228600">
              <a:lnSpc>
                <a:spcPct val="90000"/>
              </a:lnSpc>
              <a:spcAft>
                <a:spcPts val="600"/>
              </a:spcAft>
              <a:buFont typeface="Arial" panose="020B0604020202020204" pitchFamily="34" charset="0"/>
              <a:buChar char="•"/>
            </a:pPr>
            <a:r>
              <a:rPr lang="en-US" sz="2000" dirty="0"/>
              <a:t>Most ribodepletion kits support Human, Mouse and Rat only. Companies like Qiagen have additional depletion kits.</a:t>
            </a:r>
          </a:p>
          <a:p>
            <a:pPr marL="285750" indent="-228600">
              <a:lnSpc>
                <a:spcPct val="90000"/>
              </a:lnSpc>
              <a:spcAft>
                <a:spcPts val="600"/>
              </a:spcAft>
              <a:buFont typeface="Arial" panose="020B0604020202020204" pitchFamily="34" charset="0"/>
              <a:buChar char="•"/>
            </a:pPr>
            <a:r>
              <a:rPr lang="en-US" sz="2000" dirty="0"/>
              <a:t>Perform quality checks prior to sequencing</a:t>
            </a:r>
          </a:p>
          <a:p>
            <a:endParaRPr lang="en-US" dirty="0"/>
          </a:p>
        </p:txBody>
      </p:sp>
    </p:spTree>
    <p:extLst>
      <p:ext uri="{BB962C8B-B14F-4D97-AF65-F5344CB8AC3E}">
        <p14:creationId xmlns:p14="http://schemas.microsoft.com/office/powerpoint/2010/main" val="3244329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C50C-8995-4AF1-BA5F-8144BFACF74E}"/>
              </a:ext>
            </a:extLst>
          </p:cNvPr>
          <p:cNvSpPr>
            <a:spLocks noGrp="1"/>
          </p:cNvSpPr>
          <p:nvPr>
            <p:ph type="title"/>
          </p:nvPr>
        </p:nvSpPr>
        <p:spPr>
          <a:xfrm>
            <a:off x="6094105" y="802955"/>
            <a:ext cx="4977976" cy="1454051"/>
          </a:xfrm>
        </p:spPr>
        <p:txBody>
          <a:bodyPr>
            <a:normAutofit/>
          </a:bodyPr>
          <a:lstStyle/>
          <a:p>
            <a:r>
              <a:rPr lang="en-US" dirty="0">
                <a:solidFill>
                  <a:srgbClr val="000000"/>
                </a:solidFill>
              </a:rPr>
              <a:t>Agenda</a:t>
            </a:r>
          </a:p>
        </p:txBody>
      </p:sp>
      <p:pic>
        <p:nvPicPr>
          <p:cNvPr id="7" name="Graphic 6" descr="DNA">
            <a:extLst>
              <a:ext uri="{FF2B5EF4-FFF2-40B4-BE49-F238E27FC236}">
                <a16:creationId xmlns:a16="http://schemas.microsoft.com/office/drawing/2014/main" id="{C6259494-B714-4D04-8009-1D695FE829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16" name="Content Placeholder 2">
            <a:extLst>
              <a:ext uri="{FF2B5EF4-FFF2-40B4-BE49-F238E27FC236}">
                <a16:creationId xmlns:a16="http://schemas.microsoft.com/office/drawing/2014/main" id="{B02969EB-BFC1-41C5-BF3C-FD477A1B3F72}"/>
              </a:ext>
            </a:extLst>
          </p:cNvPr>
          <p:cNvSpPr>
            <a:spLocks noGrp="1"/>
          </p:cNvSpPr>
          <p:nvPr>
            <p:ph idx="1"/>
          </p:nvPr>
        </p:nvSpPr>
        <p:spPr>
          <a:xfrm>
            <a:off x="6090574" y="2421682"/>
            <a:ext cx="4977578" cy="3639289"/>
          </a:xfrm>
        </p:spPr>
        <p:txBody>
          <a:bodyPr anchor="ctr">
            <a:normAutofit/>
          </a:bodyPr>
          <a:lstStyle/>
          <a:p>
            <a:r>
              <a:rPr lang="en-US" sz="2000" dirty="0">
                <a:solidFill>
                  <a:srgbClr val="000000"/>
                </a:solidFill>
              </a:rPr>
              <a:t>Introduction to NGS</a:t>
            </a:r>
          </a:p>
          <a:p>
            <a:r>
              <a:rPr lang="en-US" sz="2000" dirty="0">
                <a:solidFill>
                  <a:srgbClr val="000000"/>
                </a:solidFill>
              </a:rPr>
              <a:t>Long-Read Sequencing</a:t>
            </a:r>
          </a:p>
          <a:p>
            <a:r>
              <a:rPr lang="en-US" sz="2000" dirty="0">
                <a:solidFill>
                  <a:srgbClr val="000000"/>
                </a:solidFill>
              </a:rPr>
              <a:t>Short-Read Sequencing</a:t>
            </a:r>
          </a:p>
          <a:p>
            <a:r>
              <a:rPr lang="en-US" sz="2000" dirty="0">
                <a:solidFill>
                  <a:srgbClr val="000000"/>
                </a:solidFill>
              </a:rPr>
              <a:t>Data Quality Assessment</a:t>
            </a:r>
          </a:p>
          <a:p>
            <a:r>
              <a:rPr lang="en-US" sz="2000" dirty="0">
                <a:solidFill>
                  <a:srgbClr val="000000"/>
                </a:solidFill>
              </a:rPr>
              <a:t>Single Cell Sequencing</a:t>
            </a:r>
          </a:p>
          <a:p>
            <a:r>
              <a:rPr lang="en-US" sz="2000" dirty="0">
                <a:solidFill>
                  <a:srgbClr val="000000"/>
                </a:solidFill>
              </a:rPr>
              <a:t>Spatial Transcriptomics</a:t>
            </a:r>
          </a:p>
          <a:p>
            <a:endParaRPr lang="en-US" sz="2000" dirty="0">
              <a:solidFill>
                <a:srgbClr val="000000"/>
              </a:solidFill>
            </a:endParaRPr>
          </a:p>
          <a:p>
            <a:pPr lvl="1"/>
            <a:endParaRPr lang="en-US" sz="2000" dirty="0">
              <a:solidFill>
                <a:srgbClr val="000000"/>
              </a:solidFill>
            </a:endParaRPr>
          </a:p>
        </p:txBody>
      </p:sp>
    </p:spTree>
    <p:extLst>
      <p:ext uri="{BB962C8B-B14F-4D97-AF65-F5344CB8AC3E}">
        <p14:creationId xmlns:p14="http://schemas.microsoft.com/office/powerpoint/2010/main" val="1775930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048F-6476-4B29-9927-5BB5B24C30B0}"/>
              </a:ext>
            </a:extLst>
          </p:cNvPr>
          <p:cNvSpPr>
            <a:spLocks noGrp="1"/>
          </p:cNvSpPr>
          <p:nvPr>
            <p:ph type="title"/>
          </p:nvPr>
        </p:nvSpPr>
        <p:spPr/>
        <p:txBody>
          <a:bodyPr/>
          <a:lstStyle/>
          <a:p>
            <a:r>
              <a:rPr lang="en-US" dirty="0"/>
              <a:t>Library QC</a:t>
            </a:r>
          </a:p>
        </p:txBody>
      </p:sp>
      <p:sp>
        <p:nvSpPr>
          <p:cNvPr id="3" name="TextBox 2">
            <a:extLst>
              <a:ext uri="{FF2B5EF4-FFF2-40B4-BE49-F238E27FC236}">
                <a16:creationId xmlns:a16="http://schemas.microsoft.com/office/drawing/2014/main" id="{F7C915A4-F8BD-4218-85D9-BBC1DAB70013}"/>
              </a:ext>
            </a:extLst>
          </p:cNvPr>
          <p:cNvSpPr txBox="1"/>
          <p:nvPr/>
        </p:nvSpPr>
        <p:spPr>
          <a:xfrm>
            <a:off x="561473" y="1748589"/>
            <a:ext cx="7636043" cy="3693319"/>
          </a:xfrm>
          <a:prstGeom prst="rect">
            <a:avLst/>
          </a:prstGeom>
          <a:noFill/>
        </p:spPr>
        <p:txBody>
          <a:bodyPr wrap="square" rtlCol="0">
            <a:spAutoFit/>
          </a:bodyPr>
          <a:lstStyle/>
          <a:p>
            <a:pPr marL="285750" indent="-285750">
              <a:buFont typeface="Arial" panose="020B0604020202020204" pitchFamily="34" charset="0"/>
              <a:buChar char="•"/>
            </a:pPr>
            <a:r>
              <a:rPr lang="en-US" sz="2400" dirty="0"/>
              <a:t>Quality of libraries is a good indication of how your data will look.</a:t>
            </a:r>
          </a:p>
          <a:p>
            <a:pPr marL="285750" indent="-285750">
              <a:buFont typeface="Arial" panose="020B0604020202020204" pitchFamily="34" charset="0"/>
              <a:buChar char="•"/>
            </a:pPr>
            <a:r>
              <a:rPr lang="en-US" sz="2400" dirty="0"/>
              <a:t>qPCR will help you quantify fragments that are “sequence-able”</a:t>
            </a:r>
          </a:p>
          <a:p>
            <a:pPr marL="285750" indent="-285750">
              <a:buFont typeface="Arial" panose="020B0604020202020204" pitchFamily="34" charset="0"/>
              <a:buChar char="•"/>
            </a:pPr>
            <a:r>
              <a:rPr lang="en-US" sz="2400" dirty="0"/>
              <a:t>Quantity assessment via Invitrogen Qubit Fluorometer</a:t>
            </a:r>
          </a:p>
          <a:p>
            <a:pPr marL="285750" indent="-285750">
              <a:buFont typeface="Arial" panose="020B0604020202020204" pitchFamily="34" charset="0"/>
              <a:buChar char="•"/>
            </a:pPr>
            <a:r>
              <a:rPr lang="en-US" sz="2400" dirty="0"/>
              <a:t>Agilent Bioanalyzer, Tape Station, and </a:t>
            </a:r>
            <a:r>
              <a:rPr lang="en-US" sz="2400" dirty="0" err="1"/>
              <a:t>Revvity</a:t>
            </a:r>
            <a:r>
              <a:rPr lang="en-US" sz="2400" dirty="0"/>
              <a:t> Fragment Analyzer are good for quality determination as they provide size of fragments, presence of adapter dimer, overamplification etc.</a:t>
            </a:r>
          </a:p>
          <a:p>
            <a:pPr marL="285750" indent="-285750">
              <a:buFont typeface="Arial" panose="020B0604020202020204" pitchFamily="34" charset="0"/>
              <a:buChar char="•"/>
            </a:pPr>
            <a:endParaRPr lang="en-US" dirty="0"/>
          </a:p>
        </p:txBody>
      </p:sp>
      <p:pic>
        <p:nvPicPr>
          <p:cNvPr id="2050" name="Picture 2" descr="Image result for bioanalyzer">
            <a:extLst>
              <a:ext uri="{FF2B5EF4-FFF2-40B4-BE49-F238E27FC236}">
                <a16:creationId xmlns:a16="http://schemas.microsoft.com/office/drawing/2014/main" id="{8F907375-EAB7-4A2D-AA7D-B27DF4059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0761" y="4132782"/>
            <a:ext cx="2628900" cy="17430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qubit fluorometer">
            <a:extLst>
              <a:ext uri="{FF2B5EF4-FFF2-40B4-BE49-F238E27FC236}">
                <a16:creationId xmlns:a16="http://schemas.microsoft.com/office/drawing/2014/main" id="{77756680-BED2-4FA9-90E0-FAFE24059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5086" y="1445144"/>
            <a:ext cx="2381250" cy="15906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A821156-8811-489E-8814-F97B7ADABDEC}"/>
              </a:ext>
            </a:extLst>
          </p:cNvPr>
          <p:cNvSpPr txBox="1"/>
          <p:nvPr/>
        </p:nvSpPr>
        <p:spPr>
          <a:xfrm>
            <a:off x="8415086" y="3121223"/>
            <a:ext cx="3086100" cy="307777"/>
          </a:xfrm>
          <a:prstGeom prst="rect">
            <a:avLst/>
          </a:prstGeom>
          <a:noFill/>
        </p:spPr>
        <p:txBody>
          <a:bodyPr wrap="square" rtlCol="0">
            <a:spAutoFit/>
          </a:bodyPr>
          <a:lstStyle/>
          <a:p>
            <a:r>
              <a:rPr lang="en-US" sz="1400" dirty="0"/>
              <a:t>Invitrogen Qubit Fluorometer</a:t>
            </a:r>
          </a:p>
        </p:txBody>
      </p:sp>
      <p:sp>
        <p:nvSpPr>
          <p:cNvPr id="13" name="TextBox 12">
            <a:extLst>
              <a:ext uri="{FF2B5EF4-FFF2-40B4-BE49-F238E27FC236}">
                <a16:creationId xmlns:a16="http://schemas.microsoft.com/office/drawing/2014/main" id="{082A2B39-62F6-4029-BC94-082E4925963D}"/>
              </a:ext>
            </a:extLst>
          </p:cNvPr>
          <p:cNvSpPr txBox="1"/>
          <p:nvPr/>
        </p:nvSpPr>
        <p:spPr>
          <a:xfrm>
            <a:off x="8415086" y="6089187"/>
            <a:ext cx="3086100" cy="307777"/>
          </a:xfrm>
          <a:prstGeom prst="rect">
            <a:avLst/>
          </a:prstGeom>
          <a:noFill/>
        </p:spPr>
        <p:txBody>
          <a:bodyPr wrap="square" rtlCol="0">
            <a:spAutoFit/>
          </a:bodyPr>
          <a:lstStyle/>
          <a:p>
            <a:r>
              <a:rPr lang="en-US" sz="1400" dirty="0"/>
              <a:t>Agilent Bioanalyzer System</a:t>
            </a:r>
          </a:p>
        </p:txBody>
      </p:sp>
    </p:spTree>
    <p:extLst>
      <p:ext uri="{BB962C8B-B14F-4D97-AF65-F5344CB8AC3E}">
        <p14:creationId xmlns:p14="http://schemas.microsoft.com/office/powerpoint/2010/main" val="791635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7CC3-F7EB-4DFF-A121-3CAA9D2C924F}"/>
              </a:ext>
            </a:extLst>
          </p:cNvPr>
          <p:cNvSpPr>
            <a:spLocks noGrp="1"/>
          </p:cNvSpPr>
          <p:nvPr>
            <p:ph type="title"/>
          </p:nvPr>
        </p:nvSpPr>
        <p:spPr>
          <a:xfrm>
            <a:off x="583557" y="299544"/>
            <a:ext cx="10515600" cy="1325563"/>
          </a:xfrm>
        </p:spPr>
        <p:txBody>
          <a:bodyPr/>
          <a:lstStyle/>
          <a:p>
            <a:r>
              <a:rPr lang="en-US" dirty="0"/>
              <a:t>Good vs. Ugly Libraries</a:t>
            </a:r>
          </a:p>
        </p:txBody>
      </p:sp>
      <p:pic>
        <p:nvPicPr>
          <p:cNvPr id="3" name="Picture 2">
            <a:extLst>
              <a:ext uri="{FF2B5EF4-FFF2-40B4-BE49-F238E27FC236}">
                <a16:creationId xmlns:a16="http://schemas.microsoft.com/office/drawing/2014/main" id="{28721B47-BAF7-42C8-9DAA-542575B64F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416" y="1978103"/>
            <a:ext cx="3508824" cy="3055762"/>
          </a:xfrm>
          <a:prstGeom prst="rect">
            <a:avLst/>
          </a:prstGeom>
          <a:ln>
            <a:solidFill>
              <a:sysClr val="windowText" lastClr="000000"/>
            </a:solidFill>
          </a:ln>
        </p:spPr>
      </p:pic>
      <p:pic>
        <p:nvPicPr>
          <p:cNvPr id="5" name="Picture 4">
            <a:extLst>
              <a:ext uri="{FF2B5EF4-FFF2-40B4-BE49-F238E27FC236}">
                <a16:creationId xmlns:a16="http://schemas.microsoft.com/office/drawing/2014/main" id="{8B8E842D-1F64-45CD-8B65-7743D6AA12B8}"/>
              </a:ext>
            </a:extLst>
          </p:cNvPr>
          <p:cNvPicPr>
            <a:picLocks noChangeAspect="1"/>
          </p:cNvPicPr>
          <p:nvPr/>
        </p:nvPicPr>
        <p:blipFill>
          <a:blip r:embed="rId3"/>
          <a:stretch>
            <a:fillRect/>
          </a:stretch>
        </p:blipFill>
        <p:spPr>
          <a:xfrm>
            <a:off x="4396842" y="1931236"/>
            <a:ext cx="3070741" cy="3390044"/>
          </a:xfrm>
          <a:prstGeom prst="rect">
            <a:avLst/>
          </a:prstGeom>
        </p:spPr>
      </p:pic>
      <p:sp>
        <p:nvSpPr>
          <p:cNvPr id="6" name="TextBox 5">
            <a:extLst>
              <a:ext uri="{FF2B5EF4-FFF2-40B4-BE49-F238E27FC236}">
                <a16:creationId xmlns:a16="http://schemas.microsoft.com/office/drawing/2014/main" id="{17C148EC-12A3-4BF7-9CA6-6D5AC9B36160}"/>
              </a:ext>
            </a:extLst>
          </p:cNvPr>
          <p:cNvSpPr txBox="1"/>
          <p:nvPr/>
        </p:nvSpPr>
        <p:spPr>
          <a:xfrm>
            <a:off x="1413076" y="5579086"/>
            <a:ext cx="1724628" cy="369332"/>
          </a:xfrm>
          <a:prstGeom prst="rect">
            <a:avLst/>
          </a:prstGeom>
          <a:noFill/>
        </p:spPr>
        <p:txBody>
          <a:bodyPr wrap="square" rtlCol="0">
            <a:spAutoFit/>
          </a:bodyPr>
          <a:lstStyle/>
          <a:p>
            <a:r>
              <a:rPr lang="en-US" dirty="0"/>
              <a:t>Good Library</a:t>
            </a:r>
          </a:p>
        </p:txBody>
      </p:sp>
      <p:sp>
        <p:nvSpPr>
          <p:cNvPr id="7" name="TextBox 6">
            <a:extLst>
              <a:ext uri="{FF2B5EF4-FFF2-40B4-BE49-F238E27FC236}">
                <a16:creationId xmlns:a16="http://schemas.microsoft.com/office/drawing/2014/main" id="{E3F558DC-D0EF-48F2-9A18-ABDFF9BC045A}"/>
              </a:ext>
            </a:extLst>
          </p:cNvPr>
          <p:cNvSpPr txBox="1"/>
          <p:nvPr/>
        </p:nvSpPr>
        <p:spPr>
          <a:xfrm>
            <a:off x="5121798" y="5708592"/>
            <a:ext cx="1724628" cy="369332"/>
          </a:xfrm>
          <a:prstGeom prst="rect">
            <a:avLst/>
          </a:prstGeom>
          <a:noFill/>
        </p:spPr>
        <p:txBody>
          <a:bodyPr wrap="square" rtlCol="0">
            <a:spAutoFit/>
          </a:bodyPr>
          <a:lstStyle/>
          <a:p>
            <a:r>
              <a:rPr lang="en-US" dirty="0"/>
              <a:t>Adapter Dimer</a:t>
            </a:r>
          </a:p>
        </p:txBody>
      </p:sp>
      <p:sp>
        <p:nvSpPr>
          <p:cNvPr id="8" name="TextBox 7">
            <a:extLst>
              <a:ext uri="{FF2B5EF4-FFF2-40B4-BE49-F238E27FC236}">
                <a16:creationId xmlns:a16="http://schemas.microsoft.com/office/drawing/2014/main" id="{4E204E88-5E60-450F-9BF9-54273F8C7E1C}"/>
              </a:ext>
            </a:extLst>
          </p:cNvPr>
          <p:cNvSpPr txBox="1"/>
          <p:nvPr/>
        </p:nvSpPr>
        <p:spPr>
          <a:xfrm>
            <a:off x="8726720" y="5566471"/>
            <a:ext cx="2627080" cy="923330"/>
          </a:xfrm>
          <a:prstGeom prst="rect">
            <a:avLst/>
          </a:prstGeom>
          <a:noFill/>
        </p:spPr>
        <p:txBody>
          <a:bodyPr wrap="square" rtlCol="0">
            <a:spAutoFit/>
          </a:bodyPr>
          <a:lstStyle/>
          <a:p>
            <a:r>
              <a:rPr lang="en-US" dirty="0"/>
              <a:t>Larger Fragments, not suitable for short read Sequencing</a:t>
            </a:r>
          </a:p>
        </p:txBody>
      </p:sp>
      <p:sp>
        <p:nvSpPr>
          <p:cNvPr id="9" name="TextBox 8">
            <a:extLst>
              <a:ext uri="{FF2B5EF4-FFF2-40B4-BE49-F238E27FC236}">
                <a16:creationId xmlns:a16="http://schemas.microsoft.com/office/drawing/2014/main" id="{A219B645-4596-4495-8C4E-5A9271890574}"/>
              </a:ext>
            </a:extLst>
          </p:cNvPr>
          <p:cNvSpPr txBox="1"/>
          <p:nvPr/>
        </p:nvSpPr>
        <p:spPr>
          <a:xfrm>
            <a:off x="1759351" y="1597306"/>
            <a:ext cx="324092"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9791BDDC-AC66-4363-AD04-4C91067C9BD3}"/>
              </a:ext>
            </a:extLst>
          </p:cNvPr>
          <p:cNvSpPr txBox="1"/>
          <p:nvPr/>
        </p:nvSpPr>
        <p:spPr>
          <a:xfrm>
            <a:off x="5778143" y="1573593"/>
            <a:ext cx="324092" cy="369332"/>
          </a:xfrm>
          <a:prstGeom prst="rect">
            <a:avLst/>
          </a:prstGeom>
          <a:noFill/>
        </p:spPr>
        <p:txBody>
          <a:bodyPr wrap="square" rtlCol="0">
            <a:spAutoFit/>
          </a:bodyPr>
          <a:lstStyle/>
          <a:p>
            <a:r>
              <a:rPr lang="en-US" dirty="0"/>
              <a:t>B</a:t>
            </a:r>
          </a:p>
        </p:txBody>
      </p:sp>
      <p:sp>
        <p:nvSpPr>
          <p:cNvPr id="11" name="TextBox 10">
            <a:extLst>
              <a:ext uri="{FF2B5EF4-FFF2-40B4-BE49-F238E27FC236}">
                <a16:creationId xmlns:a16="http://schemas.microsoft.com/office/drawing/2014/main" id="{2CC2297B-0428-45EB-994C-35C6696731F3}"/>
              </a:ext>
            </a:extLst>
          </p:cNvPr>
          <p:cNvSpPr txBox="1"/>
          <p:nvPr/>
        </p:nvSpPr>
        <p:spPr>
          <a:xfrm>
            <a:off x="9708782" y="1615931"/>
            <a:ext cx="324092" cy="369332"/>
          </a:xfrm>
          <a:prstGeom prst="rect">
            <a:avLst/>
          </a:prstGeom>
          <a:noFill/>
        </p:spPr>
        <p:txBody>
          <a:bodyPr wrap="square" rtlCol="0">
            <a:spAutoFit/>
          </a:bodyPr>
          <a:lstStyle/>
          <a:p>
            <a:r>
              <a:rPr lang="en-US" dirty="0"/>
              <a:t>C</a:t>
            </a:r>
          </a:p>
        </p:txBody>
      </p:sp>
      <p:pic>
        <p:nvPicPr>
          <p:cNvPr id="12" name="Picture 11">
            <a:extLst>
              <a:ext uri="{FF2B5EF4-FFF2-40B4-BE49-F238E27FC236}">
                <a16:creationId xmlns:a16="http://schemas.microsoft.com/office/drawing/2014/main" id="{E5D13A97-8082-AA1F-5D7E-A2BB71F680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950" y="2379577"/>
            <a:ext cx="3447559" cy="2511786"/>
          </a:xfrm>
          <a:prstGeom prst="rect">
            <a:avLst/>
          </a:prstGeom>
          <a:ln>
            <a:solidFill>
              <a:sysClr val="windowText" lastClr="000000"/>
            </a:solidFill>
          </a:ln>
        </p:spPr>
      </p:pic>
    </p:spTree>
    <p:extLst>
      <p:ext uri="{BB962C8B-B14F-4D97-AF65-F5344CB8AC3E}">
        <p14:creationId xmlns:p14="http://schemas.microsoft.com/office/powerpoint/2010/main" val="318539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582F5-36BB-4091-8E90-ABB3281D0572}"/>
              </a:ext>
            </a:extLst>
          </p:cNvPr>
          <p:cNvSpPr>
            <a:spLocks noGrp="1"/>
          </p:cNvSpPr>
          <p:nvPr>
            <p:ph type="title"/>
          </p:nvPr>
        </p:nvSpPr>
        <p:spPr>
          <a:xfrm>
            <a:off x="649089" y="428496"/>
            <a:ext cx="10588434" cy="1062644"/>
          </a:xfrm>
        </p:spPr>
        <p:txBody>
          <a:bodyPr vert="horz" lIns="91440" tIns="45720" rIns="91440" bIns="45720" rtlCol="0" anchor="b">
            <a:normAutofit/>
          </a:bodyPr>
          <a:lstStyle/>
          <a:p>
            <a:r>
              <a:rPr lang="en-US" kern="1200" dirty="0">
                <a:solidFill>
                  <a:schemeClr val="tx1"/>
                </a:solidFill>
                <a:latin typeface="+mj-lt"/>
                <a:ea typeface="+mj-ea"/>
                <a:cs typeface="+mj-cs"/>
              </a:rPr>
              <a:t>Library Size Selection</a:t>
            </a:r>
          </a:p>
        </p:txBody>
      </p:sp>
      <p:pic>
        <p:nvPicPr>
          <p:cNvPr id="3074" name="Picture 2">
            <a:extLst>
              <a:ext uri="{FF2B5EF4-FFF2-40B4-BE49-F238E27FC236}">
                <a16:creationId xmlns:a16="http://schemas.microsoft.com/office/drawing/2014/main" id="{0FB6B855-E200-49ED-848C-1EF98CB3B34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54477" y="1451085"/>
            <a:ext cx="3366480" cy="23781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364048-BFAA-462F-A8B5-1D32E089D406}"/>
              </a:ext>
            </a:extLst>
          </p:cNvPr>
          <p:cNvSpPr txBox="1"/>
          <p:nvPr/>
        </p:nvSpPr>
        <p:spPr>
          <a:xfrm>
            <a:off x="5402161" y="2194451"/>
            <a:ext cx="6282169" cy="3215749"/>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400" dirty="0"/>
              <a:t>Two popular methods of size selection:</a:t>
            </a:r>
          </a:p>
          <a:p>
            <a:pPr marL="742950" lvl="1" indent="-228600">
              <a:lnSpc>
                <a:spcPct val="90000"/>
              </a:lnSpc>
              <a:spcAft>
                <a:spcPts val="600"/>
              </a:spcAft>
              <a:buFont typeface="Arial" panose="020B0604020202020204" pitchFamily="34" charset="0"/>
              <a:buChar char="•"/>
            </a:pPr>
            <a:r>
              <a:rPr lang="en-US" sz="2400" dirty="0"/>
              <a:t>Sage Sciences’ automated instruments</a:t>
            </a:r>
          </a:p>
          <a:p>
            <a:pPr marL="742950" lvl="1" indent="-228600">
              <a:lnSpc>
                <a:spcPct val="90000"/>
              </a:lnSpc>
              <a:spcAft>
                <a:spcPts val="600"/>
              </a:spcAft>
              <a:buFont typeface="Arial" panose="020B0604020202020204" pitchFamily="34" charset="0"/>
              <a:buChar char="•"/>
            </a:pPr>
            <a:r>
              <a:rPr lang="en-US" sz="2400" dirty="0"/>
              <a:t>Bead based size selection</a:t>
            </a:r>
          </a:p>
          <a:p>
            <a:pPr marL="57150">
              <a:lnSpc>
                <a:spcPct val="90000"/>
              </a:lnSpc>
              <a:spcAft>
                <a:spcPts val="600"/>
              </a:spcAft>
            </a:pPr>
            <a:endParaRPr lang="en-US" sz="2400" dirty="0"/>
          </a:p>
          <a:p>
            <a:pPr marL="285750" indent="-228600">
              <a:lnSpc>
                <a:spcPct val="90000"/>
              </a:lnSpc>
              <a:spcAft>
                <a:spcPts val="600"/>
              </a:spcAft>
              <a:buFont typeface="Arial" panose="020B0604020202020204" pitchFamily="34" charset="0"/>
              <a:buChar char="•"/>
            </a:pPr>
            <a:r>
              <a:rPr lang="en-US" sz="2400" dirty="0"/>
              <a:t>Size selection is done to:</a:t>
            </a:r>
          </a:p>
          <a:p>
            <a:pPr marL="742950" lvl="1" indent="-228600">
              <a:lnSpc>
                <a:spcPct val="90000"/>
              </a:lnSpc>
              <a:spcAft>
                <a:spcPts val="600"/>
              </a:spcAft>
              <a:buFont typeface="Arial" panose="020B0604020202020204" pitchFamily="34" charset="0"/>
              <a:buChar char="•"/>
            </a:pPr>
            <a:r>
              <a:rPr lang="en-US" sz="2400" dirty="0"/>
              <a:t>get rid of adapter sequences</a:t>
            </a:r>
          </a:p>
          <a:p>
            <a:pPr marL="742950" lvl="1" indent="-228600">
              <a:lnSpc>
                <a:spcPct val="90000"/>
              </a:lnSpc>
              <a:spcAft>
                <a:spcPts val="600"/>
              </a:spcAft>
              <a:buFont typeface="Arial" panose="020B0604020202020204" pitchFamily="34" charset="0"/>
              <a:buChar char="•"/>
            </a:pPr>
            <a:r>
              <a:rPr lang="en-US" sz="2400" dirty="0"/>
              <a:t>get fragments in the proper size range for sequencing </a:t>
            </a:r>
          </a:p>
        </p:txBody>
      </p:sp>
      <p:pic>
        <p:nvPicPr>
          <p:cNvPr id="2050" name="Picture 2">
            <a:extLst>
              <a:ext uri="{FF2B5EF4-FFF2-40B4-BE49-F238E27FC236}">
                <a16:creationId xmlns:a16="http://schemas.microsoft.com/office/drawing/2014/main" id="{97990B15-D20B-4044-BCF8-CFFF361C92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4495800"/>
            <a:ext cx="1685925" cy="16859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indoor&#10;&#10;Description automatically generated">
            <a:extLst>
              <a:ext uri="{FF2B5EF4-FFF2-40B4-BE49-F238E27FC236}">
                <a16:creationId xmlns:a16="http://schemas.microsoft.com/office/drawing/2014/main" id="{9F5ADD26-6207-4729-95A9-896091A9D0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9775" y="4431778"/>
            <a:ext cx="3086100" cy="1813967"/>
          </a:xfrm>
          <a:prstGeom prst="rect">
            <a:avLst/>
          </a:prstGeom>
        </p:spPr>
      </p:pic>
      <p:sp>
        <p:nvSpPr>
          <p:cNvPr id="7" name="TextBox 6">
            <a:extLst>
              <a:ext uri="{FF2B5EF4-FFF2-40B4-BE49-F238E27FC236}">
                <a16:creationId xmlns:a16="http://schemas.microsoft.com/office/drawing/2014/main" id="{7CBAD544-38E1-4215-8961-F14F8D98FA2E}"/>
              </a:ext>
            </a:extLst>
          </p:cNvPr>
          <p:cNvSpPr txBox="1"/>
          <p:nvPr/>
        </p:nvSpPr>
        <p:spPr>
          <a:xfrm>
            <a:off x="1352550" y="3789184"/>
            <a:ext cx="3086100" cy="307777"/>
          </a:xfrm>
          <a:prstGeom prst="rect">
            <a:avLst/>
          </a:prstGeom>
          <a:noFill/>
        </p:spPr>
        <p:txBody>
          <a:bodyPr wrap="square" rtlCol="0">
            <a:spAutoFit/>
          </a:bodyPr>
          <a:lstStyle/>
          <a:p>
            <a:r>
              <a:rPr lang="en-US" sz="1400" dirty="0"/>
              <a:t>Sage Science’s Blue Pippin</a:t>
            </a:r>
          </a:p>
        </p:txBody>
      </p:sp>
      <p:sp>
        <p:nvSpPr>
          <p:cNvPr id="11" name="TextBox 10">
            <a:extLst>
              <a:ext uri="{FF2B5EF4-FFF2-40B4-BE49-F238E27FC236}">
                <a16:creationId xmlns:a16="http://schemas.microsoft.com/office/drawing/2014/main" id="{4E04C2C2-E9E4-476C-870E-52189E5A104A}"/>
              </a:ext>
            </a:extLst>
          </p:cNvPr>
          <p:cNvSpPr txBox="1"/>
          <p:nvPr/>
        </p:nvSpPr>
        <p:spPr>
          <a:xfrm>
            <a:off x="1504950" y="6293115"/>
            <a:ext cx="4343400" cy="307777"/>
          </a:xfrm>
          <a:prstGeom prst="rect">
            <a:avLst/>
          </a:prstGeom>
          <a:noFill/>
        </p:spPr>
        <p:txBody>
          <a:bodyPr wrap="square" rtlCol="0">
            <a:spAutoFit/>
          </a:bodyPr>
          <a:lstStyle/>
          <a:p>
            <a:r>
              <a:rPr lang="en-US" sz="1400" dirty="0"/>
              <a:t>Beckman Coulter’s SPRI Select beads</a:t>
            </a:r>
          </a:p>
        </p:txBody>
      </p:sp>
    </p:spTree>
    <p:extLst>
      <p:ext uri="{BB962C8B-B14F-4D97-AF65-F5344CB8AC3E}">
        <p14:creationId xmlns:p14="http://schemas.microsoft.com/office/powerpoint/2010/main" val="3086952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05A3-C973-4B94-B2CB-269C75A0F2DA}"/>
              </a:ext>
            </a:extLst>
          </p:cNvPr>
          <p:cNvSpPr>
            <a:spLocks noGrp="1"/>
          </p:cNvSpPr>
          <p:nvPr>
            <p:ph type="title"/>
          </p:nvPr>
        </p:nvSpPr>
        <p:spPr>
          <a:xfrm>
            <a:off x="493295" y="142289"/>
            <a:ext cx="10515600" cy="1325563"/>
          </a:xfrm>
        </p:spPr>
        <p:txBody>
          <a:bodyPr/>
          <a:lstStyle/>
          <a:p>
            <a:r>
              <a:rPr lang="en-US" dirty="0"/>
              <a:t>How Much to Sequence?</a:t>
            </a:r>
          </a:p>
        </p:txBody>
      </p:sp>
      <p:sp>
        <p:nvSpPr>
          <p:cNvPr id="3" name="TextBox 2">
            <a:extLst>
              <a:ext uri="{FF2B5EF4-FFF2-40B4-BE49-F238E27FC236}">
                <a16:creationId xmlns:a16="http://schemas.microsoft.com/office/drawing/2014/main" id="{BF260BE8-8C6C-49D6-8D9A-9437858C7E0F}"/>
              </a:ext>
            </a:extLst>
          </p:cNvPr>
          <p:cNvSpPr txBox="1"/>
          <p:nvPr/>
        </p:nvSpPr>
        <p:spPr>
          <a:xfrm>
            <a:off x="7818521" y="6212959"/>
            <a:ext cx="3683765" cy="369332"/>
          </a:xfrm>
          <a:prstGeom prst="rect">
            <a:avLst/>
          </a:prstGeom>
          <a:noFill/>
        </p:spPr>
        <p:txBody>
          <a:bodyPr wrap="none" rtlCol="0">
            <a:spAutoFit/>
          </a:bodyPr>
          <a:lstStyle/>
          <a:p>
            <a:r>
              <a:rPr lang="en-US" dirty="0">
                <a:hlinkClick r:id="rId3"/>
              </a:rPr>
              <a:t>http://metalhelix.github.io/coverme/</a:t>
            </a:r>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B8BF611F-DFFB-45CA-9918-EF7CFB8CB2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930" y="1559928"/>
            <a:ext cx="5836479" cy="4932947"/>
          </a:xfrm>
          <a:prstGeom prst="rect">
            <a:avLst/>
          </a:prstGeom>
        </p:spPr>
      </p:pic>
      <p:sp>
        <p:nvSpPr>
          <p:cNvPr id="5" name="TextBox 4">
            <a:extLst>
              <a:ext uri="{FF2B5EF4-FFF2-40B4-BE49-F238E27FC236}">
                <a16:creationId xmlns:a16="http://schemas.microsoft.com/office/drawing/2014/main" id="{FCB69314-87E2-0AD5-6BB8-B0F06CB35449}"/>
              </a:ext>
            </a:extLst>
          </p:cNvPr>
          <p:cNvSpPr txBox="1"/>
          <p:nvPr/>
        </p:nvSpPr>
        <p:spPr>
          <a:xfrm>
            <a:off x="6606540" y="4386948"/>
            <a:ext cx="4701540" cy="840230"/>
          </a:xfrm>
          <a:prstGeom prst="rect">
            <a:avLst/>
          </a:prstGeom>
          <a:noFill/>
        </p:spPr>
        <p:txBody>
          <a:bodyPr wrap="square">
            <a:spAutoFit/>
          </a:bodyPr>
          <a:lstStyle/>
          <a:p>
            <a:pPr marL="57150">
              <a:lnSpc>
                <a:spcPct val="90000"/>
              </a:lnSpc>
              <a:spcAft>
                <a:spcPts val="600"/>
              </a:spcAft>
            </a:pPr>
            <a:r>
              <a:rPr lang="en-US" dirty="0"/>
              <a:t>Amount of sequencing needed will depend on many things; organism, application, starting material, instrument used etc. </a:t>
            </a:r>
          </a:p>
        </p:txBody>
      </p:sp>
    </p:spTree>
    <p:extLst>
      <p:ext uri="{BB962C8B-B14F-4D97-AF65-F5344CB8AC3E}">
        <p14:creationId xmlns:p14="http://schemas.microsoft.com/office/powerpoint/2010/main" val="3750918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AEB68E-759A-99E7-0FED-C946E18625CF}"/>
              </a:ext>
            </a:extLst>
          </p:cNvPr>
          <p:cNvSpPr txBox="1"/>
          <p:nvPr/>
        </p:nvSpPr>
        <p:spPr>
          <a:xfrm>
            <a:off x="1783080" y="2827020"/>
            <a:ext cx="7741920" cy="769441"/>
          </a:xfrm>
          <a:prstGeom prst="rect">
            <a:avLst/>
          </a:prstGeom>
          <a:noFill/>
        </p:spPr>
        <p:txBody>
          <a:bodyPr wrap="square" rtlCol="0">
            <a:spAutoFit/>
          </a:bodyPr>
          <a:lstStyle/>
          <a:p>
            <a:r>
              <a:rPr lang="en-US" sz="4400" dirty="0"/>
              <a:t>Post Sequencing Quality Checks</a:t>
            </a:r>
          </a:p>
        </p:txBody>
      </p:sp>
    </p:spTree>
    <p:extLst>
      <p:ext uri="{BB962C8B-B14F-4D97-AF65-F5344CB8AC3E}">
        <p14:creationId xmlns:p14="http://schemas.microsoft.com/office/powerpoint/2010/main" val="3908018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FF1423-6158-4C9E-BD9E-24355B3189DA}"/>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dirty="0">
                <a:solidFill>
                  <a:schemeClr val="accent1"/>
                </a:solidFill>
                <a:latin typeface="+mj-lt"/>
                <a:ea typeface="+mj-ea"/>
                <a:cs typeface="+mj-cs"/>
              </a:rPr>
              <a:t>Primary Analysis and QC checks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BCB141C-DE10-457F-8A4C-169B1FDC0DC4}"/>
              </a:ext>
            </a:extLst>
          </p:cNvPr>
          <p:cNvSpPr txBox="1"/>
          <p:nvPr/>
        </p:nvSpPr>
        <p:spPr>
          <a:xfrm>
            <a:off x="4976031" y="963877"/>
            <a:ext cx="6377769" cy="4930246"/>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800" dirty="0"/>
              <a:t>Read counts per index/library</a:t>
            </a:r>
          </a:p>
          <a:p>
            <a:pPr marL="285750" indent="-228600">
              <a:lnSpc>
                <a:spcPct val="90000"/>
              </a:lnSpc>
              <a:spcAft>
                <a:spcPts val="600"/>
              </a:spcAft>
              <a:buFont typeface="Arial" panose="020B0604020202020204" pitchFamily="34" charset="0"/>
              <a:buChar char="•"/>
            </a:pPr>
            <a:r>
              <a:rPr lang="en-US" sz="2800" dirty="0"/>
              <a:t>Index accuracy</a:t>
            </a:r>
          </a:p>
          <a:p>
            <a:pPr marL="285750" indent="-228600">
              <a:lnSpc>
                <a:spcPct val="90000"/>
              </a:lnSpc>
              <a:spcAft>
                <a:spcPts val="600"/>
              </a:spcAft>
              <a:buFont typeface="Arial" panose="020B0604020202020204" pitchFamily="34" charset="0"/>
              <a:buChar char="•"/>
            </a:pPr>
            <a:r>
              <a:rPr lang="en-US" sz="2800" dirty="0"/>
              <a:t>Alignment</a:t>
            </a:r>
          </a:p>
          <a:p>
            <a:pPr marL="285750" indent="-228600">
              <a:lnSpc>
                <a:spcPct val="90000"/>
              </a:lnSpc>
              <a:spcAft>
                <a:spcPts val="600"/>
              </a:spcAft>
              <a:buFont typeface="Arial" panose="020B0604020202020204" pitchFamily="34" charset="0"/>
              <a:buChar char="•"/>
            </a:pPr>
            <a:r>
              <a:rPr lang="en-US" sz="2800" dirty="0"/>
              <a:t>Contaminations</a:t>
            </a:r>
          </a:p>
          <a:p>
            <a:pPr marL="285750" indent="-228600">
              <a:lnSpc>
                <a:spcPct val="90000"/>
              </a:lnSpc>
              <a:spcAft>
                <a:spcPts val="600"/>
              </a:spcAft>
              <a:buFont typeface="Arial" panose="020B0604020202020204" pitchFamily="34" charset="0"/>
              <a:buChar char="•"/>
            </a:pPr>
            <a:r>
              <a:rPr lang="en-US" sz="2800" dirty="0"/>
              <a:t>Quality of reads</a:t>
            </a:r>
          </a:p>
          <a:p>
            <a:pPr marL="285750" indent="-228600">
              <a:lnSpc>
                <a:spcPct val="90000"/>
              </a:lnSpc>
              <a:spcAft>
                <a:spcPts val="600"/>
              </a:spcAft>
              <a:buFont typeface="Arial" panose="020B0604020202020204" pitchFamily="34" charset="0"/>
              <a:buChar char="•"/>
            </a:pPr>
            <a:r>
              <a:rPr lang="en-US" sz="2800" dirty="0"/>
              <a:t>Contamination</a:t>
            </a:r>
          </a:p>
          <a:p>
            <a:pPr marL="285750" indent="-228600">
              <a:lnSpc>
                <a:spcPct val="90000"/>
              </a:lnSpc>
              <a:spcAft>
                <a:spcPts val="600"/>
              </a:spcAft>
              <a:buFont typeface="Arial" panose="020B0604020202020204" pitchFamily="34" charset="0"/>
              <a:buChar char="•"/>
            </a:pPr>
            <a:r>
              <a:rPr lang="en-US" sz="2800" dirty="0"/>
              <a:t>Other (RNA-specific checks)</a:t>
            </a:r>
            <a:endParaRPr lang="en-US" sz="2400" dirty="0"/>
          </a:p>
        </p:txBody>
      </p:sp>
    </p:spTree>
    <p:extLst>
      <p:ext uri="{BB962C8B-B14F-4D97-AF65-F5344CB8AC3E}">
        <p14:creationId xmlns:p14="http://schemas.microsoft.com/office/powerpoint/2010/main" val="1801293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7B52F-9723-494A-B69B-0DB969E3135C}"/>
              </a:ext>
            </a:extLst>
          </p:cNvPr>
          <p:cNvSpPr>
            <a:spLocks noGrp="1"/>
          </p:cNvSpPr>
          <p:nvPr>
            <p:ph type="title"/>
          </p:nvPr>
        </p:nvSpPr>
        <p:spPr/>
        <p:txBody>
          <a:bodyPr/>
          <a:lstStyle/>
          <a:p>
            <a:r>
              <a:rPr lang="en-US" dirty="0"/>
              <a:t>Read Counts and Alignments</a:t>
            </a:r>
          </a:p>
        </p:txBody>
      </p:sp>
      <p:pic>
        <p:nvPicPr>
          <p:cNvPr id="4" name="Picture 3" descr="A screenshot of a cell phone&#10;&#10;Description automatically generated">
            <a:extLst>
              <a:ext uri="{FF2B5EF4-FFF2-40B4-BE49-F238E27FC236}">
                <a16:creationId xmlns:a16="http://schemas.microsoft.com/office/drawing/2014/main" id="{D087C42A-80EF-4C5C-961D-7936ED907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165" y="2519226"/>
            <a:ext cx="9269119" cy="1952898"/>
          </a:xfrm>
          <a:prstGeom prst="rect">
            <a:avLst/>
          </a:prstGeom>
        </p:spPr>
      </p:pic>
      <p:sp>
        <p:nvSpPr>
          <p:cNvPr id="5" name="Rectangle 4">
            <a:extLst>
              <a:ext uri="{FF2B5EF4-FFF2-40B4-BE49-F238E27FC236}">
                <a16:creationId xmlns:a16="http://schemas.microsoft.com/office/drawing/2014/main" id="{58B5E2C5-B749-4ECF-A5F5-76FC39841BF2}"/>
              </a:ext>
            </a:extLst>
          </p:cNvPr>
          <p:cNvSpPr/>
          <p:nvPr/>
        </p:nvSpPr>
        <p:spPr>
          <a:xfrm>
            <a:off x="7098632" y="2228850"/>
            <a:ext cx="1018674" cy="255169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D4FE8A-654E-4572-A980-13BC9745DD4E}"/>
              </a:ext>
            </a:extLst>
          </p:cNvPr>
          <p:cNvSpPr/>
          <p:nvPr/>
        </p:nvSpPr>
        <p:spPr>
          <a:xfrm>
            <a:off x="9055769" y="2228850"/>
            <a:ext cx="1018674" cy="255169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5133855-82D0-49E3-B196-47A1AB41F00D}"/>
              </a:ext>
            </a:extLst>
          </p:cNvPr>
          <p:cNvSpPr/>
          <p:nvPr/>
        </p:nvSpPr>
        <p:spPr>
          <a:xfrm>
            <a:off x="7170320" y="3723272"/>
            <a:ext cx="3160189" cy="4100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53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B4C2A88-6BC1-4A51-921B-B33DAE4ABEF0}"/>
              </a:ext>
            </a:extLst>
          </p:cNvPr>
          <p:cNvSpPr>
            <a:spLocks noGrp="1"/>
          </p:cNvSpPr>
          <p:nvPr>
            <p:ph type="title"/>
          </p:nvPr>
        </p:nvSpPr>
        <p:spPr>
          <a:xfrm>
            <a:off x="838200" y="365125"/>
            <a:ext cx="10515600" cy="1325563"/>
          </a:xfrm>
        </p:spPr>
        <p:txBody>
          <a:bodyPr/>
          <a:lstStyle/>
          <a:p>
            <a:r>
              <a:rPr lang="en-US" dirty="0"/>
              <a:t>Read Counts and Alignments</a:t>
            </a:r>
          </a:p>
        </p:txBody>
      </p:sp>
      <p:pic>
        <p:nvPicPr>
          <p:cNvPr id="4" name="Picture 3" descr="A screenshot of a cell phone&#10;&#10;Description automatically generated">
            <a:extLst>
              <a:ext uri="{FF2B5EF4-FFF2-40B4-BE49-F238E27FC236}">
                <a16:creationId xmlns:a16="http://schemas.microsoft.com/office/drawing/2014/main" id="{25C0E637-195D-4222-AEDE-E5AB719FA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165" y="2519226"/>
            <a:ext cx="9269119" cy="1952898"/>
          </a:xfrm>
          <a:prstGeom prst="rect">
            <a:avLst/>
          </a:prstGeom>
        </p:spPr>
      </p:pic>
      <p:sp>
        <p:nvSpPr>
          <p:cNvPr id="5" name="Rectangle 4">
            <a:extLst>
              <a:ext uri="{FF2B5EF4-FFF2-40B4-BE49-F238E27FC236}">
                <a16:creationId xmlns:a16="http://schemas.microsoft.com/office/drawing/2014/main" id="{D480D17B-65CD-40AB-BCDF-847314319394}"/>
              </a:ext>
            </a:extLst>
          </p:cNvPr>
          <p:cNvSpPr/>
          <p:nvPr/>
        </p:nvSpPr>
        <p:spPr>
          <a:xfrm>
            <a:off x="8205538" y="2309060"/>
            <a:ext cx="922420" cy="317182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739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F1423-6158-4C9E-BD9E-24355B3189DA}"/>
              </a:ext>
            </a:extLst>
          </p:cNvPr>
          <p:cNvSpPr>
            <a:spLocks noGrp="1"/>
          </p:cNvSpPr>
          <p:nvPr>
            <p:ph type="title"/>
          </p:nvPr>
        </p:nvSpPr>
        <p:spPr>
          <a:xfrm>
            <a:off x="838200" y="365125"/>
            <a:ext cx="10515600" cy="1325563"/>
          </a:xfrm>
        </p:spPr>
        <p:txBody>
          <a:bodyPr/>
          <a:lstStyle/>
          <a:p>
            <a:r>
              <a:rPr lang="en-US" dirty="0"/>
              <a:t>Per Base Sequence Quality</a:t>
            </a:r>
          </a:p>
        </p:txBody>
      </p:sp>
      <p:pic>
        <p:nvPicPr>
          <p:cNvPr id="2050" name="Picture 2" descr="Per base quality graph">
            <a:extLst>
              <a:ext uri="{FF2B5EF4-FFF2-40B4-BE49-F238E27FC236}">
                <a16:creationId xmlns:a16="http://schemas.microsoft.com/office/drawing/2014/main" id="{AE9CBB5F-ACAD-43E3-B893-1DE0750821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55" y="1805108"/>
            <a:ext cx="4998017" cy="37485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stationary, writing implement, pencil&#10;&#10;Description automatically generated">
            <a:extLst>
              <a:ext uri="{FF2B5EF4-FFF2-40B4-BE49-F238E27FC236}">
                <a16:creationId xmlns:a16="http://schemas.microsoft.com/office/drawing/2014/main" id="{D5BB2B29-079A-4F90-9CB1-F5C967209B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7162" y="1725824"/>
            <a:ext cx="5212158" cy="3827797"/>
          </a:xfrm>
          <a:prstGeom prst="rect">
            <a:avLst/>
          </a:prstGeom>
        </p:spPr>
      </p:pic>
      <p:pic>
        <p:nvPicPr>
          <p:cNvPr id="5" name="Graphic 4" descr="Smiling face with no fill">
            <a:extLst>
              <a:ext uri="{FF2B5EF4-FFF2-40B4-BE49-F238E27FC236}">
                <a16:creationId xmlns:a16="http://schemas.microsoft.com/office/drawing/2014/main" id="{F65C941C-49D3-4732-92F0-97F5351C6D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07264" y="5668042"/>
            <a:ext cx="914400" cy="914400"/>
          </a:xfrm>
          <a:prstGeom prst="rect">
            <a:avLst/>
          </a:prstGeom>
        </p:spPr>
      </p:pic>
      <p:pic>
        <p:nvPicPr>
          <p:cNvPr id="7" name="Graphic 6" descr="Sad face with solid fill">
            <a:extLst>
              <a:ext uri="{FF2B5EF4-FFF2-40B4-BE49-F238E27FC236}">
                <a16:creationId xmlns:a16="http://schemas.microsoft.com/office/drawing/2014/main" id="{725685F8-1EF6-4BBF-AB31-1F001CEB68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26041" y="5668042"/>
            <a:ext cx="914400" cy="914400"/>
          </a:xfrm>
          <a:prstGeom prst="rect">
            <a:avLst/>
          </a:prstGeom>
        </p:spPr>
      </p:pic>
    </p:spTree>
    <p:extLst>
      <p:ext uri="{BB962C8B-B14F-4D97-AF65-F5344CB8AC3E}">
        <p14:creationId xmlns:p14="http://schemas.microsoft.com/office/powerpoint/2010/main" val="130945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0DA00-9323-40A8-9956-4CED421E921A}"/>
              </a:ext>
            </a:extLst>
          </p:cNvPr>
          <p:cNvSpPr>
            <a:spLocks noGrp="1"/>
          </p:cNvSpPr>
          <p:nvPr>
            <p:ph type="title"/>
          </p:nvPr>
        </p:nvSpPr>
        <p:spPr>
          <a:xfrm>
            <a:off x="838200" y="164807"/>
            <a:ext cx="10515600" cy="1325563"/>
          </a:xfrm>
        </p:spPr>
        <p:txBody>
          <a:bodyPr/>
          <a:lstStyle/>
          <a:p>
            <a:r>
              <a:rPr lang="en-US" dirty="0"/>
              <a:t>Per Base Sequence Content</a:t>
            </a:r>
          </a:p>
        </p:txBody>
      </p:sp>
      <p:pic>
        <p:nvPicPr>
          <p:cNvPr id="6" name="Picture 5">
            <a:extLst>
              <a:ext uri="{FF2B5EF4-FFF2-40B4-BE49-F238E27FC236}">
                <a16:creationId xmlns:a16="http://schemas.microsoft.com/office/drawing/2014/main" id="{F2CD7D46-59FD-4FD9-81FB-D7E6771FB5D7}"/>
              </a:ext>
            </a:extLst>
          </p:cNvPr>
          <p:cNvPicPr>
            <a:picLocks noChangeAspect="1"/>
          </p:cNvPicPr>
          <p:nvPr/>
        </p:nvPicPr>
        <p:blipFill>
          <a:blip r:embed="rId2"/>
          <a:stretch>
            <a:fillRect/>
          </a:stretch>
        </p:blipFill>
        <p:spPr>
          <a:xfrm>
            <a:off x="862914" y="1661159"/>
            <a:ext cx="3810000" cy="2857500"/>
          </a:xfrm>
          <a:prstGeom prst="rect">
            <a:avLst/>
          </a:prstGeom>
        </p:spPr>
      </p:pic>
      <p:pic>
        <p:nvPicPr>
          <p:cNvPr id="5122" name="Picture 2" descr="Per base sequence content">
            <a:extLst>
              <a:ext uri="{FF2B5EF4-FFF2-40B4-BE49-F238E27FC236}">
                <a16:creationId xmlns:a16="http://schemas.microsoft.com/office/drawing/2014/main" id="{0A9C6B62-F8BE-49A7-8B83-DA85A1214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1971" y="1715301"/>
            <a:ext cx="3665622" cy="2749216"/>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Smiling face with no fill">
            <a:extLst>
              <a:ext uri="{FF2B5EF4-FFF2-40B4-BE49-F238E27FC236}">
                <a16:creationId xmlns:a16="http://schemas.microsoft.com/office/drawing/2014/main" id="{AAD325EB-3EC2-48D0-8C5B-D33D85C0AE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1654" y="4864393"/>
            <a:ext cx="914400" cy="914400"/>
          </a:xfrm>
          <a:prstGeom prst="rect">
            <a:avLst/>
          </a:prstGeom>
        </p:spPr>
      </p:pic>
      <p:pic>
        <p:nvPicPr>
          <p:cNvPr id="10" name="Graphic 9" descr="Sad face with solid fill">
            <a:extLst>
              <a:ext uri="{FF2B5EF4-FFF2-40B4-BE49-F238E27FC236}">
                <a16:creationId xmlns:a16="http://schemas.microsoft.com/office/drawing/2014/main" id="{074B3B48-A12A-4FE6-91EE-54B4417E9C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38042" y="4780573"/>
            <a:ext cx="914400" cy="914400"/>
          </a:xfrm>
          <a:prstGeom prst="rect">
            <a:avLst/>
          </a:prstGeom>
        </p:spPr>
      </p:pic>
    </p:spTree>
    <p:extLst>
      <p:ext uri="{BB962C8B-B14F-4D97-AF65-F5344CB8AC3E}">
        <p14:creationId xmlns:p14="http://schemas.microsoft.com/office/powerpoint/2010/main" val="2548337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BAF05-1311-04D2-5219-9C5FCB6E2E14}"/>
              </a:ext>
            </a:extLst>
          </p:cNvPr>
          <p:cNvSpPr>
            <a:spLocks noGrp="1"/>
          </p:cNvSpPr>
          <p:nvPr>
            <p:ph type="title"/>
          </p:nvPr>
        </p:nvSpPr>
        <p:spPr>
          <a:xfrm>
            <a:off x="838200" y="365126"/>
            <a:ext cx="7280564" cy="558800"/>
          </a:xfrm>
        </p:spPr>
        <p:txBody>
          <a:bodyPr>
            <a:noAutofit/>
          </a:bodyPr>
          <a:lstStyle/>
          <a:p>
            <a:r>
              <a:rPr lang="en-US" dirty="0"/>
              <a:t>A Quick History</a:t>
            </a:r>
          </a:p>
        </p:txBody>
      </p:sp>
      <p:pic>
        <p:nvPicPr>
          <p:cNvPr id="1026" name="Picture 2">
            <a:extLst>
              <a:ext uri="{FF2B5EF4-FFF2-40B4-BE49-F238E27FC236}">
                <a16:creationId xmlns:a16="http://schemas.microsoft.com/office/drawing/2014/main" id="{1ACAEF72-C7DB-1F8E-DBA9-882C364EE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763" y="987520"/>
            <a:ext cx="8832613" cy="58074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ACB12FB-C859-94D0-0A0B-31A766567C21}"/>
              </a:ext>
            </a:extLst>
          </p:cNvPr>
          <p:cNvSpPr txBox="1"/>
          <p:nvPr/>
        </p:nvSpPr>
        <p:spPr>
          <a:xfrm>
            <a:off x="9331376" y="3429000"/>
            <a:ext cx="2405921" cy="1477328"/>
          </a:xfrm>
          <a:prstGeom prst="rect">
            <a:avLst/>
          </a:prstGeom>
          <a:noFill/>
        </p:spPr>
        <p:txBody>
          <a:bodyPr wrap="square" rtlCol="0">
            <a:spAutoFit/>
          </a:bodyPr>
          <a:lstStyle/>
          <a:p>
            <a:r>
              <a:rPr lang="en-US" dirty="0"/>
              <a:t>Cheap sequencing!</a:t>
            </a:r>
          </a:p>
          <a:p>
            <a:r>
              <a:rPr lang="en-US" dirty="0"/>
              <a:t>Single cell Sequencing</a:t>
            </a:r>
          </a:p>
          <a:p>
            <a:r>
              <a:rPr lang="en-US" dirty="0"/>
              <a:t>Spatial Transcriptomics</a:t>
            </a:r>
          </a:p>
          <a:p>
            <a:r>
              <a:rPr lang="en-US" dirty="0"/>
              <a:t>…</a:t>
            </a:r>
          </a:p>
          <a:p>
            <a:endParaRPr lang="en-US" dirty="0"/>
          </a:p>
        </p:txBody>
      </p:sp>
    </p:spTree>
    <p:extLst>
      <p:ext uri="{BB962C8B-B14F-4D97-AF65-F5344CB8AC3E}">
        <p14:creationId xmlns:p14="http://schemas.microsoft.com/office/powerpoint/2010/main" val="1805670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3D158-1159-41BD-BF2F-D2357D2F88ED}"/>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dirty="0">
                <a:solidFill>
                  <a:schemeClr val="bg1"/>
                </a:solidFill>
              </a:rPr>
              <a:t>Internal Pipeline: </a:t>
            </a:r>
            <a:r>
              <a:rPr lang="en-US" sz="3200" dirty="0" err="1">
                <a:solidFill>
                  <a:schemeClr val="bg1"/>
                </a:solidFill>
              </a:rPr>
              <a:t>Secundo</a:t>
            </a:r>
            <a:endParaRPr lang="en-US" sz="3200" dirty="0">
              <a:solidFill>
                <a:schemeClr val="bg1"/>
              </a:solidFill>
            </a:endParaRPr>
          </a:p>
        </p:txBody>
      </p:sp>
      <p:pic>
        <p:nvPicPr>
          <p:cNvPr id="1026" name="Picture 2">
            <a:extLst>
              <a:ext uri="{FF2B5EF4-FFF2-40B4-BE49-F238E27FC236}">
                <a16:creationId xmlns:a16="http://schemas.microsoft.com/office/drawing/2014/main" id="{FC34FD7D-89B2-4310-A4A9-C58F946E91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01801" y="1675227"/>
            <a:ext cx="8788398" cy="439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85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3D158-1159-41BD-BF2F-D2357D2F88ED}"/>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dirty="0">
                <a:solidFill>
                  <a:schemeClr val="bg1"/>
                </a:solidFill>
              </a:rPr>
              <a:t>Internal Pipeline: </a:t>
            </a:r>
            <a:r>
              <a:rPr lang="en-US" sz="3200" dirty="0" err="1">
                <a:solidFill>
                  <a:schemeClr val="bg1"/>
                </a:solidFill>
              </a:rPr>
              <a:t>Secundo</a:t>
            </a:r>
            <a:endParaRPr lang="en-US" sz="3200" dirty="0">
              <a:solidFill>
                <a:schemeClr val="bg1"/>
              </a:solidFill>
            </a:endParaRPr>
          </a:p>
        </p:txBody>
      </p:sp>
      <p:pic>
        <p:nvPicPr>
          <p:cNvPr id="3" name="Picture 4">
            <a:extLst>
              <a:ext uri="{FF2B5EF4-FFF2-40B4-BE49-F238E27FC236}">
                <a16:creationId xmlns:a16="http://schemas.microsoft.com/office/drawing/2014/main" id="{D50BF596-78DB-99AC-4B1D-E285BBD802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6532" y="1707188"/>
            <a:ext cx="5158988" cy="3443624"/>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Smiling face with no fill">
            <a:extLst>
              <a:ext uri="{FF2B5EF4-FFF2-40B4-BE49-F238E27FC236}">
                <a16:creationId xmlns:a16="http://schemas.microsoft.com/office/drawing/2014/main" id="{B9199674-C2C7-7CA5-696D-5F09DF56A2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39139" y="5435893"/>
            <a:ext cx="914400" cy="914400"/>
          </a:xfrm>
          <a:prstGeom prst="rect">
            <a:avLst/>
          </a:prstGeom>
        </p:spPr>
      </p:pic>
      <p:pic>
        <p:nvPicPr>
          <p:cNvPr id="5" name="Graphic 4" descr="Sad face with solid fill">
            <a:extLst>
              <a:ext uri="{FF2B5EF4-FFF2-40B4-BE49-F238E27FC236}">
                <a16:creationId xmlns:a16="http://schemas.microsoft.com/office/drawing/2014/main" id="{EFB55BF3-9B78-1823-D441-61D1DFC64C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1950" y="5435893"/>
            <a:ext cx="914400" cy="914400"/>
          </a:xfrm>
          <a:prstGeom prst="rect">
            <a:avLst/>
          </a:prstGeom>
        </p:spPr>
      </p:pic>
      <p:pic>
        <p:nvPicPr>
          <p:cNvPr id="6" name="Picture 5">
            <a:extLst>
              <a:ext uri="{FF2B5EF4-FFF2-40B4-BE49-F238E27FC236}">
                <a16:creationId xmlns:a16="http://schemas.microsoft.com/office/drawing/2014/main" id="{756DB6F2-9454-E7A7-DD4E-D355B271BBAA}"/>
              </a:ext>
            </a:extLst>
          </p:cNvPr>
          <p:cNvPicPr>
            <a:picLocks noChangeAspect="1"/>
          </p:cNvPicPr>
          <p:nvPr/>
        </p:nvPicPr>
        <p:blipFill rotWithShape="1">
          <a:blip r:embed="rId7"/>
          <a:srcRect l="31478"/>
          <a:stretch/>
        </p:blipFill>
        <p:spPr>
          <a:xfrm>
            <a:off x="6313780" y="2076138"/>
            <a:ext cx="3030355" cy="2955445"/>
          </a:xfrm>
          <a:prstGeom prst="rect">
            <a:avLst/>
          </a:prstGeom>
          <a:ln>
            <a:solidFill>
              <a:srgbClr val="178DBB"/>
            </a:solidFill>
          </a:ln>
        </p:spPr>
      </p:pic>
    </p:spTree>
    <p:extLst>
      <p:ext uri="{BB962C8B-B14F-4D97-AF65-F5344CB8AC3E}">
        <p14:creationId xmlns:p14="http://schemas.microsoft.com/office/powerpoint/2010/main" val="170705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3D158-1159-41BD-BF2F-D2357D2F88ED}"/>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dirty="0">
                <a:solidFill>
                  <a:schemeClr val="bg1"/>
                </a:solidFill>
              </a:rPr>
              <a:t>Internal Pipeline: </a:t>
            </a:r>
            <a:r>
              <a:rPr lang="en-US" sz="3200">
                <a:solidFill>
                  <a:schemeClr val="bg1"/>
                </a:solidFill>
              </a:rPr>
              <a:t>Secundo</a:t>
            </a:r>
            <a:endParaRPr lang="en-US" sz="3200" dirty="0">
              <a:solidFill>
                <a:schemeClr val="bg1"/>
              </a:solidFill>
            </a:endParaRPr>
          </a:p>
        </p:txBody>
      </p:sp>
      <p:pic>
        <p:nvPicPr>
          <p:cNvPr id="3" name="Picture 2" descr="A close up of a map&#10;&#10;Description automatically generated">
            <a:extLst>
              <a:ext uri="{FF2B5EF4-FFF2-40B4-BE49-F238E27FC236}">
                <a16:creationId xmlns:a16="http://schemas.microsoft.com/office/drawing/2014/main" id="{E26ACFFD-3171-F7AF-3690-2A652F55E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686" y="1644601"/>
            <a:ext cx="5093723" cy="3871229"/>
          </a:xfrm>
          <a:prstGeom prst="rect">
            <a:avLst/>
          </a:prstGeom>
        </p:spPr>
      </p:pic>
      <p:pic>
        <p:nvPicPr>
          <p:cNvPr id="4" name="Picture 3">
            <a:extLst>
              <a:ext uri="{FF2B5EF4-FFF2-40B4-BE49-F238E27FC236}">
                <a16:creationId xmlns:a16="http://schemas.microsoft.com/office/drawing/2014/main" id="{BF65BBC2-E9DC-0CAF-70CA-5029F9D3E888}"/>
              </a:ext>
            </a:extLst>
          </p:cNvPr>
          <p:cNvPicPr>
            <a:picLocks noChangeAspect="1"/>
          </p:cNvPicPr>
          <p:nvPr/>
        </p:nvPicPr>
        <p:blipFill>
          <a:blip r:embed="rId3"/>
          <a:stretch>
            <a:fillRect/>
          </a:stretch>
        </p:blipFill>
        <p:spPr>
          <a:xfrm>
            <a:off x="5748409" y="1994682"/>
            <a:ext cx="5441313" cy="3521148"/>
          </a:xfrm>
          <a:prstGeom prst="rect">
            <a:avLst/>
          </a:prstGeom>
        </p:spPr>
      </p:pic>
      <p:pic>
        <p:nvPicPr>
          <p:cNvPr id="5" name="Graphic 4" descr="Smiling face with no fill">
            <a:extLst>
              <a:ext uri="{FF2B5EF4-FFF2-40B4-BE49-F238E27FC236}">
                <a16:creationId xmlns:a16="http://schemas.microsoft.com/office/drawing/2014/main" id="{F150057A-B945-DAD0-B024-541988F73D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25467" y="5665009"/>
            <a:ext cx="914400" cy="914400"/>
          </a:xfrm>
          <a:prstGeom prst="rect">
            <a:avLst/>
          </a:prstGeom>
        </p:spPr>
      </p:pic>
      <p:pic>
        <p:nvPicPr>
          <p:cNvPr id="6" name="Graphic 5" descr="Sad face with solid fill">
            <a:extLst>
              <a:ext uri="{FF2B5EF4-FFF2-40B4-BE49-F238E27FC236}">
                <a16:creationId xmlns:a16="http://schemas.microsoft.com/office/drawing/2014/main" id="{ED3967BE-1F0B-BA37-8EC3-A349634097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68278" y="5665009"/>
            <a:ext cx="914400" cy="914400"/>
          </a:xfrm>
          <a:prstGeom prst="rect">
            <a:avLst/>
          </a:prstGeom>
        </p:spPr>
      </p:pic>
    </p:spTree>
    <p:extLst>
      <p:ext uri="{BB962C8B-B14F-4D97-AF65-F5344CB8AC3E}">
        <p14:creationId xmlns:p14="http://schemas.microsoft.com/office/powerpoint/2010/main" val="323894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AD5A-0222-BF6F-885D-B4F384FD9609}"/>
              </a:ext>
            </a:extLst>
          </p:cNvPr>
          <p:cNvSpPr>
            <a:spLocks noGrp="1"/>
          </p:cNvSpPr>
          <p:nvPr>
            <p:ph type="title"/>
          </p:nvPr>
        </p:nvSpPr>
        <p:spPr>
          <a:xfrm>
            <a:off x="628337" y="2766218"/>
            <a:ext cx="10515600" cy="1325563"/>
          </a:xfrm>
        </p:spPr>
        <p:txBody>
          <a:bodyPr/>
          <a:lstStyle/>
          <a:p>
            <a:r>
              <a:rPr lang="en-US" dirty="0"/>
              <a:t>Applications: Single Cell Sequencing</a:t>
            </a:r>
          </a:p>
        </p:txBody>
      </p:sp>
    </p:spTree>
    <p:extLst>
      <p:ext uri="{BB962C8B-B14F-4D97-AF65-F5344CB8AC3E}">
        <p14:creationId xmlns:p14="http://schemas.microsoft.com/office/powerpoint/2010/main" val="4207036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79D4A-F471-47AE-BCDD-5A15690BA1D2}"/>
              </a:ext>
            </a:extLst>
          </p:cNvPr>
          <p:cNvSpPr>
            <a:spLocks noGrp="1"/>
          </p:cNvSpPr>
          <p:nvPr>
            <p:ph type="title"/>
          </p:nvPr>
        </p:nvSpPr>
        <p:spPr>
          <a:xfrm>
            <a:off x="410804" y="295891"/>
            <a:ext cx="11180832" cy="1609109"/>
          </a:xfrm>
        </p:spPr>
        <p:txBody>
          <a:bodyPr vert="horz" lIns="91440" tIns="45720" rIns="91440" bIns="45720" rtlCol="0" anchor="ctr">
            <a:noAutofit/>
          </a:bodyPr>
          <a:lstStyle/>
          <a:p>
            <a:r>
              <a:rPr lang="en-US" dirty="0"/>
              <a:t>Single Cell RNA-Seq, Things to Consider</a:t>
            </a:r>
          </a:p>
        </p:txBody>
      </p:sp>
      <p:sp>
        <p:nvSpPr>
          <p:cNvPr id="3" name="TextBox 2">
            <a:extLst>
              <a:ext uri="{FF2B5EF4-FFF2-40B4-BE49-F238E27FC236}">
                <a16:creationId xmlns:a16="http://schemas.microsoft.com/office/drawing/2014/main" id="{506EBA99-F6C7-4437-9A4B-4E888DC1014E}"/>
              </a:ext>
            </a:extLst>
          </p:cNvPr>
          <p:cNvSpPr txBox="1"/>
          <p:nvPr/>
        </p:nvSpPr>
        <p:spPr>
          <a:xfrm>
            <a:off x="600364" y="1905000"/>
            <a:ext cx="11096336" cy="447294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400" dirty="0"/>
              <a:t>Many single cell protocols available, some require capital equipment.</a:t>
            </a:r>
          </a:p>
          <a:p>
            <a:pPr marL="285750" indent="-228600">
              <a:lnSpc>
                <a:spcPct val="90000"/>
              </a:lnSpc>
              <a:spcAft>
                <a:spcPts val="600"/>
              </a:spcAft>
              <a:buFont typeface="Arial" panose="020B0604020202020204" pitchFamily="34" charset="0"/>
              <a:buChar char="•"/>
            </a:pPr>
            <a:r>
              <a:rPr lang="en-US" sz="2400" dirty="0"/>
              <a:t>Clean single cell or nuclei suspensions are critical. Tissue dissociation can be tricky, and quality and quantity checks are a must. </a:t>
            </a:r>
          </a:p>
          <a:p>
            <a:pPr marL="285750" indent="-228600">
              <a:lnSpc>
                <a:spcPct val="90000"/>
              </a:lnSpc>
              <a:spcAft>
                <a:spcPts val="600"/>
              </a:spcAft>
              <a:buFont typeface="Arial" panose="020B0604020202020204" pitchFamily="34" charset="0"/>
              <a:buChar char="•"/>
            </a:pPr>
            <a:r>
              <a:rPr lang="en-US" sz="2400" dirty="0"/>
              <a:t>Sometimes require cell straining and/or cell sorting.</a:t>
            </a:r>
          </a:p>
          <a:p>
            <a:pPr marL="285750" indent="-228600">
              <a:lnSpc>
                <a:spcPct val="90000"/>
              </a:lnSpc>
              <a:spcAft>
                <a:spcPts val="600"/>
              </a:spcAft>
              <a:buFont typeface="Arial" panose="020B0604020202020204" pitchFamily="34" charset="0"/>
              <a:buChar char="•"/>
            </a:pPr>
            <a:r>
              <a:rPr lang="en-US" sz="2400" dirty="0"/>
              <a:t>Amount of sequencing needed will depend on number of cells/nuclei getting captured. </a:t>
            </a:r>
          </a:p>
          <a:p>
            <a:pPr marL="285750" indent="-228600">
              <a:lnSpc>
                <a:spcPct val="90000"/>
              </a:lnSpc>
              <a:spcAft>
                <a:spcPts val="600"/>
              </a:spcAft>
              <a:buFont typeface="Arial" panose="020B0604020202020204" pitchFamily="34" charset="0"/>
              <a:buChar char="•"/>
            </a:pPr>
            <a:r>
              <a:rPr lang="en-US" sz="2400" dirty="0"/>
              <a:t>Critical to pay attention to the buffers that vendors recommend for resuspending cells. Vendors have specific guidelines, and it is important to know these.</a:t>
            </a:r>
          </a:p>
          <a:p>
            <a:pPr marL="285750" indent="-228600">
              <a:lnSpc>
                <a:spcPct val="90000"/>
              </a:lnSpc>
              <a:spcAft>
                <a:spcPts val="600"/>
              </a:spcAft>
              <a:buFont typeface="Arial" panose="020B0604020202020204" pitchFamily="34" charset="0"/>
              <a:buChar char="•"/>
            </a:pPr>
            <a:r>
              <a:rPr lang="en-US" sz="2400" dirty="0"/>
              <a:t>Many vendor options based on researcher needs.</a:t>
            </a:r>
          </a:p>
          <a:p>
            <a:pPr marL="285750" indent="-228600">
              <a:lnSpc>
                <a:spcPct val="90000"/>
              </a:lnSpc>
              <a:spcAft>
                <a:spcPts val="600"/>
              </a:spcAft>
              <a:buFont typeface="Arial" panose="020B0604020202020204" pitchFamily="34" charset="0"/>
              <a:buChar char="•"/>
            </a:pPr>
            <a:r>
              <a:rPr lang="en-US" sz="2400" dirty="0"/>
              <a:t>Do a pilot!</a:t>
            </a:r>
          </a:p>
          <a:p>
            <a:pPr marL="285750" indent="-228600">
              <a:lnSpc>
                <a:spcPct val="90000"/>
              </a:lnSpc>
              <a:spcAft>
                <a:spcPts val="600"/>
              </a:spcAft>
              <a:buFont typeface="Arial" panose="020B0604020202020204" pitchFamily="34" charset="0"/>
              <a:buChar char="•"/>
            </a:pPr>
            <a:endParaRPr lang="en-US" sz="2400" dirty="0"/>
          </a:p>
          <a:p>
            <a:pPr marL="57150">
              <a:lnSpc>
                <a:spcPct val="90000"/>
              </a:lnSpc>
              <a:spcAft>
                <a:spcPts val="600"/>
              </a:spcAft>
            </a:pPr>
            <a:endParaRPr lang="en-US" sz="2400" dirty="0"/>
          </a:p>
          <a:p>
            <a:pPr marL="57150">
              <a:lnSpc>
                <a:spcPct val="90000"/>
              </a:lnSpc>
              <a:spcAft>
                <a:spcPts val="600"/>
              </a:spcAft>
            </a:pPr>
            <a:endParaRPr lang="en-US" sz="2400" dirty="0"/>
          </a:p>
        </p:txBody>
      </p:sp>
    </p:spTree>
    <p:extLst>
      <p:ext uri="{BB962C8B-B14F-4D97-AF65-F5344CB8AC3E}">
        <p14:creationId xmlns:p14="http://schemas.microsoft.com/office/powerpoint/2010/main" val="1394105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7048F-6476-4B29-9927-5BB5B24C30B0}"/>
              </a:ext>
            </a:extLst>
          </p:cNvPr>
          <p:cNvSpPr>
            <a:spLocks noGrp="1"/>
          </p:cNvSpPr>
          <p:nvPr>
            <p:ph type="title"/>
          </p:nvPr>
        </p:nvSpPr>
        <p:spPr/>
        <p:txBody>
          <a:bodyPr/>
          <a:lstStyle/>
          <a:p>
            <a:r>
              <a:rPr lang="en-US" dirty="0"/>
              <a:t>Single Cell Transcriptomics without 10X Genomics</a:t>
            </a:r>
          </a:p>
        </p:txBody>
      </p:sp>
      <p:sp>
        <p:nvSpPr>
          <p:cNvPr id="3" name="TextBox 2">
            <a:extLst>
              <a:ext uri="{FF2B5EF4-FFF2-40B4-BE49-F238E27FC236}">
                <a16:creationId xmlns:a16="http://schemas.microsoft.com/office/drawing/2014/main" id="{F7C915A4-F8BD-4218-85D9-BBC1DAB70013}"/>
              </a:ext>
            </a:extLst>
          </p:cNvPr>
          <p:cNvSpPr txBox="1"/>
          <p:nvPr/>
        </p:nvSpPr>
        <p:spPr>
          <a:xfrm>
            <a:off x="561473" y="1748589"/>
            <a:ext cx="10792327"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Tube based </a:t>
            </a:r>
            <a:r>
              <a:rPr lang="en-US" dirty="0" err="1"/>
              <a:t>scRNA</a:t>
            </a:r>
            <a:r>
              <a:rPr lang="en-US" dirty="0"/>
              <a:t>-Seq</a:t>
            </a:r>
          </a:p>
          <a:p>
            <a:r>
              <a:rPr lang="en-US" dirty="0"/>
              <a:t>	Fluent PIP-Seq </a:t>
            </a:r>
            <a:r>
              <a:rPr lang="en-US" dirty="0">
                <a:hlinkClick r:id="rId3"/>
              </a:rPr>
              <a:t>Single Cell Analysis, RNA Sequencing (</a:t>
            </a:r>
            <a:r>
              <a:rPr lang="en-US" dirty="0" err="1">
                <a:hlinkClick r:id="rId3"/>
              </a:rPr>
              <a:t>scRNA</a:t>
            </a:r>
            <a:r>
              <a:rPr lang="en-US" dirty="0">
                <a:hlinkClick r:id="rId3"/>
              </a:rPr>
              <a:t>-Seq) | Fluent </a:t>
            </a:r>
            <a:r>
              <a:rPr lang="en-US" dirty="0" err="1">
                <a:hlinkClick r:id="rId3"/>
              </a:rPr>
              <a:t>BioSciences</a:t>
            </a:r>
            <a:r>
              <a:rPr lang="en-US" dirty="0"/>
              <a:t>	</a:t>
            </a:r>
          </a:p>
          <a:p>
            <a:r>
              <a:rPr lang="en-US" dirty="0"/>
              <a:t>	CS Genetics </a:t>
            </a:r>
            <a:r>
              <a:rPr lang="en-US" dirty="0" err="1">
                <a:hlinkClick r:id="rId4"/>
              </a:rPr>
              <a:t>csgenetics</a:t>
            </a:r>
            <a:endParaRPr lang="en-US" dirty="0"/>
          </a:p>
          <a:p>
            <a:pPr marL="285750" indent="-285750">
              <a:buFont typeface="Arial" panose="020B0604020202020204" pitchFamily="34" charset="0"/>
              <a:buChar char="•"/>
            </a:pPr>
            <a:r>
              <a:rPr lang="en-US" dirty="0"/>
              <a:t>Honeycomb HIVE </a:t>
            </a:r>
            <a:r>
              <a:rPr lang="en-US" dirty="0">
                <a:hlinkClick r:id="rId5"/>
              </a:rPr>
              <a:t>Honeycomb Biotechnologies, Inc. – Any cell. Any where. Any time.</a:t>
            </a:r>
            <a:endParaRPr lang="en-US" dirty="0"/>
          </a:p>
          <a:p>
            <a:pPr marL="285750" indent="-285750">
              <a:buFont typeface="Arial" panose="020B0604020202020204" pitchFamily="34" charset="0"/>
              <a:buChar char="•"/>
            </a:pPr>
            <a:r>
              <a:rPr lang="en-US" dirty="0"/>
              <a:t>Combinatory barcoding methods</a:t>
            </a:r>
          </a:p>
          <a:p>
            <a:r>
              <a:rPr lang="en-US" dirty="0"/>
              <a:t>	Parse Biosciences </a:t>
            </a:r>
            <a:r>
              <a:rPr lang="en-US" dirty="0">
                <a:hlinkClick r:id="rId6"/>
              </a:rPr>
              <a:t>Technology - </a:t>
            </a:r>
            <a:r>
              <a:rPr lang="en-US" dirty="0" err="1">
                <a:hlinkClick r:id="rId6"/>
              </a:rPr>
              <a:t>Evercode</a:t>
            </a:r>
            <a:r>
              <a:rPr lang="en-US" dirty="0">
                <a:hlinkClick r:id="rId6"/>
              </a:rPr>
              <a:t>™ Combinatorial Barcoding - Parse Biosciences</a:t>
            </a:r>
            <a:endParaRPr lang="en-US" dirty="0"/>
          </a:p>
          <a:p>
            <a:r>
              <a:rPr lang="en-US" dirty="0"/>
              <a:t>	Scale Biosciences </a:t>
            </a:r>
            <a:r>
              <a:rPr lang="en-US" dirty="0">
                <a:hlinkClick r:id="rId7"/>
              </a:rPr>
              <a:t>High-throughput Single Cell Sequencing | Scale Biosciences</a:t>
            </a:r>
            <a:endParaRPr lang="en-US" dirty="0"/>
          </a:p>
          <a:p>
            <a:pPr lvl="1"/>
            <a:endParaRPr lang="en-US" dirty="0"/>
          </a:p>
        </p:txBody>
      </p:sp>
    </p:spTree>
    <p:extLst>
      <p:ext uri="{BB962C8B-B14F-4D97-AF65-F5344CB8AC3E}">
        <p14:creationId xmlns:p14="http://schemas.microsoft.com/office/powerpoint/2010/main" val="3774878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2FD465-88E4-47F9-B0E8-206F486F0070}"/>
              </a:ext>
            </a:extLst>
          </p:cNvPr>
          <p:cNvSpPr txBox="1"/>
          <p:nvPr/>
        </p:nvSpPr>
        <p:spPr>
          <a:xfrm>
            <a:off x="818369" y="661428"/>
            <a:ext cx="11253558" cy="2908236"/>
          </a:xfrm>
          <a:prstGeom prst="rect">
            <a:avLst/>
          </a:prstGeom>
        </p:spPr>
        <p:txBody>
          <a:bodyPr vert="horz" lIns="91440" tIns="45720" rIns="91440" bIns="45720" rtlCol="0">
            <a:normAutofit/>
          </a:bodyPr>
          <a:lstStyle/>
          <a:p>
            <a:pPr defTabSz="457200">
              <a:spcBef>
                <a:spcPts val="1000"/>
              </a:spcBef>
              <a:buClr>
                <a:schemeClr val="bg2">
                  <a:lumMod val="40000"/>
                  <a:lumOff val="60000"/>
                </a:schemeClr>
              </a:buClr>
              <a:buSzPct val="80000"/>
            </a:pPr>
            <a:r>
              <a:rPr lang="en-US" sz="4300" dirty="0">
                <a:latin typeface="+mj-lt"/>
                <a:ea typeface="+mj-ea"/>
                <a:cs typeface="+mj-cs"/>
              </a:rPr>
              <a:t>10X Genomics</a:t>
            </a:r>
            <a:endParaRPr lang="en-US" dirty="0">
              <a:latin typeface="+mj-lt"/>
              <a:ea typeface="+mj-ea"/>
              <a:cs typeface="+mj-cs"/>
            </a:endParaRPr>
          </a:p>
        </p:txBody>
      </p:sp>
      <p:pic>
        <p:nvPicPr>
          <p:cNvPr id="13" name="Picture 2">
            <a:extLst>
              <a:ext uri="{FF2B5EF4-FFF2-40B4-BE49-F238E27FC236}">
                <a16:creationId xmlns:a16="http://schemas.microsoft.com/office/drawing/2014/main" id="{0831CC7B-36B3-4B3C-9AF5-D5805E4C21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645456" y="577454"/>
            <a:ext cx="2047539" cy="148446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F8CECFB0-C35E-F58E-B521-004397F58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934" y="2332159"/>
            <a:ext cx="10198308" cy="3803907"/>
          </a:xfrm>
          <a:prstGeom prst="rect">
            <a:avLst/>
          </a:prstGeom>
        </p:spPr>
      </p:pic>
    </p:spTree>
    <p:extLst>
      <p:ext uri="{BB962C8B-B14F-4D97-AF65-F5344CB8AC3E}">
        <p14:creationId xmlns:p14="http://schemas.microsoft.com/office/powerpoint/2010/main" val="4096944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10x genomics single cell">
            <a:extLst>
              <a:ext uri="{FF2B5EF4-FFF2-40B4-BE49-F238E27FC236}">
                <a16:creationId xmlns:a16="http://schemas.microsoft.com/office/drawing/2014/main" id="{F440674D-C4FD-497C-8726-8078D61D1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0500" y="5221307"/>
            <a:ext cx="4533799" cy="141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Image result for chromium controller">
            <a:extLst>
              <a:ext uri="{FF2B5EF4-FFF2-40B4-BE49-F238E27FC236}">
                <a16:creationId xmlns:a16="http://schemas.microsoft.com/office/drawing/2014/main" id="{778FEEBB-B36F-4303-ADE2-ED70E1CEDD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6087" t="8299" r="8957" b="13159"/>
          <a:stretch>
            <a:fillRect/>
          </a:stretch>
        </p:blipFill>
        <p:spPr bwMode="auto">
          <a:xfrm>
            <a:off x="2249701" y="5353135"/>
            <a:ext cx="1947579" cy="136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0C31172C-1B12-458B-B579-991CAB610F2F}"/>
              </a:ext>
            </a:extLst>
          </p:cNvPr>
          <p:cNvSpPr txBox="1"/>
          <p:nvPr/>
        </p:nvSpPr>
        <p:spPr>
          <a:xfrm>
            <a:off x="10012663" y="5742333"/>
            <a:ext cx="1656622" cy="400110"/>
          </a:xfrm>
          <a:prstGeom prst="rect">
            <a:avLst/>
          </a:prstGeom>
          <a:noFill/>
        </p:spPr>
        <p:txBody>
          <a:bodyPr wrap="square">
            <a:spAutoFit/>
          </a:bodyPr>
          <a:lstStyle/>
          <a:p>
            <a:pPr>
              <a:defRPr/>
            </a:pPr>
            <a:r>
              <a:rPr lang="en-US" sz="2000" dirty="0">
                <a:solidFill>
                  <a:schemeClr val="bg1">
                    <a:lumMod val="50000"/>
                  </a:schemeClr>
                </a:solidFill>
              </a:rPr>
              <a:t>10X Genomics</a:t>
            </a:r>
          </a:p>
        </p:txBody>
      </p:sp>
      <p:sp>
        <p:nvSpPr>
          <p:cNvPr id="2" name="Title 1">
            <a:extLst>
              <a:ext uri="{FF2B5EF4-FFF2-40B4-BE49-F238E27FC236}">
                <a16:creationId xmlns:a16="http://schemas.microsoft.com/office/drawing/2014/main" id="{3B448818-CFF9-4160-97D9-693AF98CC1B3}"/>
              </a:ext>
            </a:extLst>
          </p:cNvPr>
          <p:cNvSpPr>
            <a:spLocks noGrp="1"/>
          </p:cNvSpPr>
          <p:nvPr>
            <p:ph type="title"/>
          </p:nvPr>
        </p:nvSpPr>
        <p:spPr>
          <a:xfrm>
            <a:off x="838200" y="0"/>
            <a:ext cx="10515600" cy="1325563"/>
          </a:xfrm>
        </p:spPr>
        <p:txBody>
          <a:bodyPr>
            <a:normAutofit/>
          </a:bodyPr>
          <a:lstStyle/>
          <a:p>
            <a:r>
              <a:rPr lang="en-US" sz="4000" dirty="0"/>
              <a:t>10X Genomics Single Cell RNA-seq</a:t>
            </a:r>
          </a:p>
        </p:txBody>
      </p:sp>
      <p:pic>
        <p:nvPicPr>
          <p:cNvPr id="7" name="Picture 6" descr="Graphical user interface&#10;&#10;Description automatically generated with low confidence">
            <a:extLst>
              <a:ext uri="{FF2B5EF4-FFF2-40B4-BE49-F238E27FC236}">
                <a16:creationId xmlns:a16="http://schemas.microsoft.com/office/drawing/2014/main" id="{558B8961-3A85-4F7E-BF96-78164AACEA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301" y="928870"/>
            <a:ext cx="10954790" cy="3329094"/>
          </a:xfrm>
          <a:prstGeom prst="rect">
            <a:avLst/>
          </a:prstGeom>
        </p:spPr>
      </p:pic>
      <p:cxnSp>
        <p:nvCxnSpPr>
          <p:cNvPr id="8" name="Straight Connector 7">
            <a:extLst>
              <a:ext uri="{FF2B5EF4-FFF2-40B4-BE49-F238E27FC236}">
                <a16:creationId xmlns:a16="http://schemas.microsoft.com/office/drawing/2014/main" id="{A6774951-F6C7-45A9-ACF6-427C69EC9F0A}"/>
              </a:ext>
            </a:extLst>
          </p:cNvPr>
          <p:cNvCxnSpPr>
            <a:cxnSpLocks/>
          </p:cNvCxnSpPr>
          <p:nvPr/>
        </p:nvCxnSpPr>
        <p:spPr>
          <a:xfrm flipH="1">
            <a:off x="2327564" y="4550010"/>
            <a:ext cx="1173018" cy="803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31279CE-4D55-4DB7-8E2A-BF0BF1BD5BB1}"/>
              </a:ext>
            </a:extLst>
          </p:cNvPr>
          <p:cNvCxnSpPr>
            <a:cxnSpLocks/>
          </p:cNvCxnSpPr>
          <p:nvPr/>
        </p:nvCxnSpPr>
        <p:spPr>
          <a:xfrm>
            <a:off x="5874327" y="4413004"/>
            <a:ext cx="2733964" cy="63005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902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8B0F25-CD27-6286-8CF1-50C2ACDA2441}"/>
              </a:ext>
            </a:extLst>
          </p:cNvPr>
          <p:cNvPicPr>
            <a:picLocks noChangeAspect="1"/>
          </p:cNvPicPr>
          <p:nvPr/>
        </p:nvPicPr>
        <p:blipFill>
          <a:blip r:embed="rId2"/>
          <a:stretch>
            <a:fillRect/>
          </a:stretch>
        </p:blipFill>
        <p:spPr>
          <a:xfrm>
            <a:off x="854062" y="1123099"/>
            <a:ext cx="9035005" cy="4282764"/>
          </a:xfrm>
          <a:prstGeom prst="rect">
            <a:avLst/>
          </a:prstGeom>
        </p:spPr>
      </p:pic>
      <p:sp>
        <p:nvSpPr>
          <p:cNvPr id="4" name="TextBox 3">
            <a:extLst>
              <a:ext uri="{FF2B5EF4-FFF2-40B4-BE49-F238E27FC236}">
                <a16:creationId xmlns:a16="http://schemas.microsoft.com/office/drawing/2014/main" id="{760C699D-AA6C-6847-A845-BDCA6992CBFC}"/>
              </a:ext>
            </a:extLst>
          </p:cNvPr>
          <p:cNvSpPr txBox="1"/>
          <p:nvPr/>
        </p:nvSpPr>
        <p:spPr>
          <a:xfrm>
            <a:off x="434115" y="331893"/>
            <a:ext cx="8980819" cy="461665"/>
          </a:xfrm>
          <a:prstGeom prst="rect">
            <a:avLst/>
          </a:prstGeom>
          <a:noFill/>
        </p:spPr>
        <p:txBody>
          <a:bodyPr wrap="square" rtlCol="0">
            <a:spAutoFit/>
          </a:bodyPr>
          <a:lstStyle/>
          <a:p>
            <a:r>
              <a:rPr lang="en-US" sz="2400" dirty="0"/>
              <a:t>10X Genomics Update: Fixed RNA Profiling (Human/Mouse)</a:t>
            </a:r>
          </a:p>
        </p:txBody>
      </p:sp>
      <p:sp>
        <p:nvSpPr>
          <p:cNvPr id="6" name="TextBox 5">
            <a:extLst>
              <a:ext uri="{FF2B5EF4-FFF2-40B4-BE49-F238E27FC236}">
                <a16:creationId xmlns:a16="http://schemas.microsoft.com/office/drawing/2014/main" id="{38DB9036-A795-DBBA-CEFD-9A1086A5E78D}"/>
              </a:ext>
            </a:extLst>
          </p:cNvPr>
          <p:cNvSpPr txBox="1"/>
          <p:nvPr/>
        </p:nvSpPr>
        <p:spPr>
          <a:xfrm>
            <a:off x="975360" y="4930987"/>
            <a:ext cx="766064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Ability to fix and store cells/nuclei, minimize cell death &amp; ease of shipping</a:t>
            </a:r>
          </a:p>
          <a:p>
            <a:pPr marL="285750" indent="-285750">
              <a:buFont typeface="Arial" panose="020B0604020202020204" pitchFamily="34" charset="0"/>
              <a:buChar char="•"/>
            </a:pPr>
            <a:r>
              <a:rPr lang="en-US" dirty="0"/>
              <a:t>Ability to process when time permits</a:t>
            </a:r>
          </a:p>
          <a:p>
            <a:pPr marL="285750" indent="-285750">
              <a:buFont typeface="Arial" panose="020B0604020202020204" pitchFamily="34" charset="0"/>
              <a:buChar char="•"/>
            </a:pPr>
            <a:r>
              <a:rPr lang="en-US" dirty="0"/>
              <a:t>Probe based</a:t>
            </a:r>
          </a:p>
          <a:p>
            <a:pPr marL="285750" indent="-285750">
              <a:buFont typeface="Arial" panose="020B0604020202020204" pitchFamily="34" charset="0"/>
              <a:buChar char="•"/>
            </a:pPr>
            <a:r>
              <a:rPr lang="en-US" dirty="0"/>
              <a:t>Detect low expressed genes and isoforms</a:t>
            </a:r>
          </a:p>
          <a:p>
            <a:pPr marL="285750" indent="-285750">
              <a:buFont typeface="Arial" panose="020B0604020202020204" pitchFamily="34" charset="0"/>
              <a:buChar char="•"/>
            </a:pPr>
            <a:r>
              <a:rPr lang="en-US" dirty="0"/>
              <a:t>Ability to multiplex</a:t>
            </a:r>
          </a:p>
        </p:txBody>
      </p:sp>
    </p:spTree>
    <p:extLst>
      <p:ext uri="{BB962C8B-B14F-4D97-AF65-F5344CB8AC3E}">
        <p14:creationId xmlns:p14="http://schemas.microsoft.com/office/powerpoint/2010/main" val="1648666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7B7465-7A80-60FD-BED1-6A8E471A0D95}"/>
              </a:ext>
            </a:extLst>
          </p:cNvPr>
          <p:cNvPicPr>
            <a:picLocks noChangeAspect="1"/>
          </p:cNvPicPr>
          <p:nvPr/>
        </p:nvPicPr>
        <p:blipFill>
          <a:blip r:embed="rId2"/>
          <a:stretch>
            <a:fillRect/>
          </a:stretch>
        </p:blipFill>
        <p:spPr>
          <a:xfrm>
            <a:off x="181341" y="339620"/>
            <a:ext cx="11290466" cy="6113403"/>
          </a:xfrm>
          <a:prstGeom prst="rect">
            <a:avLst/>
          </a:prstGeom>
        </p:spPr>
      </p:pic>
      <p:sp>
        <p:nvSpPr>
          <p:cNvPr id="4" name="TextBox 3">
            <a:extLst>
              <a:ext uri="{FF2B5EF4-FFF2-40B4-BE49-F238E27FC236}">
                <a16:creationId xmlns:a16="http://schemas.microsoft.com/office/drawing/2014/main" id="{9F940C57-49B7-10D1-E3C1-01996E826F32}"/>
              </a:ext>
            </a:extLst>
          </p:cNvPr>
          <p:cNvSpPr txBox="1"/>
          <p:nvPr/>
        </p:nvSpPr>
        <p:spPr>
          <a:xfrm>
            <a:off x="8290560" y="6268357"/>
            <a:ext cx="3901440" cy="369332"/>
          </a:xfrm>
          <a:prstGeom prst="rect">
            <a:avLst/>
          </a:prstGeom>
          <a:noFill/>
        </p:spPr>
        <p:txBody>
          <a:bodyPr wrap="square" rtlCol="0">
            <a:spAutoFit/>
          </a:bodyPr>
          <a:lstStyle/>
          <a:p>
            <a:r>
              <a:rPr lang="en-US" dirty="0">
                <a:solidFill>
                  <a:srgbClr val="00B050"/>
                </a:solidFill>
              </a:rPr>
              <a:t>Multiple Labs</a:t>
            </a:r>
          </a:p>
        </p:txBody>
      </p:sp>
    </p:spTree>
    <p:extLst>
      <p:ext uri="{BB962C8B-B14F-4D97-AF65-F5344CB8AC3E}">
        <p14:creationId xmlns:p14="http://schemas.microsoft.com/office/powerpoint/2010/main" val="4005554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genome.gov/images/content/costpergenome_2017.jpg">
            <a:extLst>
              <a:ext uri="{FF2B5EF4-FFF2-40B4-BE49-F238E27FC236}">
                <a16:creationId xmlns:a16="http://schemas.microsoft.com/office/drawing/2014/main" id="{4F16E4D7-AED2-4066-A594-C8304DE6FFE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3381"/>
          <a:stretch/>
        </p:blipFill>
        <p:spPr bwMode="auto">
          <a:xfrm>
            <a:off x="1518673" y="1317661"/>
            <a:ext cx="7577702" cy="492106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0BD0A5F2-A9FB-46D4-9843-27F5FD608649}"/>
              </a:ext>
            </a:extLst>
          </p:cNvPr>
          <p:cNvSpPr>
            <a:spLocks noGrp="1"/>
          </p:cNvSpPr>
          <p:nvPr>
            <p:ph type="title"/>
          </p:nvPr>
        </p:nvSpPr>
        <p:spPr>
          <a:xfrm>
            <a:off x="431768" y="428587"/>
            <a:ext cx="7577702" cy="746199"/>
          </a:xfrm>
        </p:spPr>
        <p:txBody>
          <a:bodyPr/>
          <a:lstStyle/>
          <a:p>
            <a:r>
              <a:rPr lang="en-US" dirty="0"/>
              <a:t>Cost per Human Genome</a:t>
            </a:r>
          </a:p>
        </p:txBody>
      </p:sp>
      <p:sp>
        <p:nvSpPr>
          <p:cNvPr id="3" name="TextBox 2">
            <a:extLst>
              <a:ext uri="{FF2B5EF4-FFF2-40B4-BE49-F238E27FC236}">
                <a16:creationId xmlns:a16="http://schemas.microsoft.com/office/drawing/2014/main" id="{849C3E98-3708-410F-B3D9-C801559E09EA}"/>
              </a:ext>
            </a:extLst>
          </p:cNvPr>
          <p:cNvSpPr txBox="1"/>
          <p:nvPr/>
        </p:nvSpPr>
        <p:spPr>
          <a:xfrm>
            <a:off x="8372889" y="6394240"/>
            <a:ext cx="3842359" cy="276999"/>
          </a:xfrm>
          <a:prstGeom prst="rect">
            <a:avLst/>
          </a:prstGeom>
          <a:noFill/>
        </p:spPr>
        <p:txBody>
          <a:bodyPr wrap="square" rtlCol="0">
            <a:spAutoFit/>
          </a:bodyPr>
          <a:lstStyle/>
          <a:p>
            <a:r>
              <a:rPr lang="en-US" sz="1200" dirty="0"/>
              <a:t>Source: National Human Genome Research Institute</a:t>
            </a:r>
          </a:p>
        </p:txBody>
      </p:sp>
    </p:spTree>
    <p:extLst>
      <p:ext uri="{BB962C8B-B14F-4D97-AF65-F5344CB8AC3E}">
        <p14:creationId xmlns:p14="http://schemas.microsoft.com/office/powerpoint/2010/main" val="553061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4F2DA0-A0E0-1DCC-91A8-2A15C555710B}"/>
              </a:ext>
            </a:extLst>
          </p:cNvPr>
          <p:cNvPicPr>
            <a:picLocks noChangeAspect="1"/>
          </p:cNvPicPr>
          <p:nvPr/>
        </p:nvPicPr>
        <p:blipFill>
          <a:blip r:embed="rId2"/>
          <a:stretch>
            <a:fillRect/>
          </a:stretch>
        </p:blipFill>
        <p:spPr>
          <a:xfrm>
            <a:off x="337278" y="1406463"/>
            <a:ext cx="6973865" cy="3787627"/>
          </a:xfrm>
          <a:prstGeom prst="rect">
            <a:avLst/>
          </a:prstGeom>
        </p:spPr>
      </p:pic>
      <p:sp>
        <p:nvSpPr>
          <p:cNvPr id="4" name="TextBox 3">
            <a:extLst>
              <a:ext uri="{FF2B5EF4-FFF2-40B4-BE49-F238E27FC236}">
                <a16:creationId xmlns:a16="http://schemas.microsoft.com/office/drawing/2014/main" id="{D9ADD864-D43E-C917-F88B-83CEF6D3B91E}"/>
              </a:ext>
            </a:extLst>
          </p:cNvPr>
          <p:cNvSpPr txBox="1"/>
          <p:nvPr/>
        </p:nvSpPr>
        <p:spPr>
          <a:xfrm>
            <a:off x="462822" y="5354678"/>
            <a:ext cx="6097248" cy="1200329"/>
          </a:xfrm>
          <a:prstGeom prst="rect">
            <a:avLst/>
          </a:prstGeom>
          <a:noFill/>
        </p:spPr>
        <p:txBody>
          <a:bodyPr wrap="square">
            <a:spAutoFit/>
          </a:bodyPr>
          <a:lstStyle/>
          <a:p>
            <a:r>
              <a:rPr lang="en-US" dirty="0">
                <a:hlinkClick r:id="rId3"/>
              </a:rPr>
              <a:t>BIDMC TMC - low input single nuclei sequencing isolation (NNLB)</a:t>
            </a:r>
            <a:endParaRPr lang="en-US" dirty="0"/>
          </a:p>
          <a:p>
            <a:endParaRPr lang="en-US" dirty="0"/>
          </a:p>
          <a:p>
            <a:r>
              <a:rPr lang="en-US" dirty="0">
                <a:hlinkClick r:id="rId4"/>
              </a:rPr>
              <a:t>Luciano</a:t>
            </a:r>
            <a:r>
              <a:rPr lang="en-US" dirty="0"/>
              <a:t> nuclei isolation methods in protocols.io</a:t>
            </a:r>
          </a:p>
        </p:txBody>
      </p:sp>
      <p:sp>
        <p:nvSpPr>
          <p:cNvPr id="5" name="Title 1">
            <a:extLst>
              <a:ext uri="{FF2B5EF4-FFF2-40B4-BE49-F238E27FC236}">
                <a16:creationId xmlns:a16="http://schemas.microsoft.com/office/drawing/2014/main" id="{4A851A55-A7CD-6A60-6614-59B07C8B7F45}"/>
              </a:ext>
            </a:extLst>
          </p:cNvPr>
          <p:cNvSpPr txBox="1">
            <a:spLocks/>
          </p:cNvSpPr>
          <p:nvPr/>
        </p:nvSpPr>
        <p:spPr>
          <a:xfrm>
            <a:off x="337278" y="30299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Nuclei Preparation</a:t>
            </a:r>
            <a:endParaRPr lang="en-US" dirty="0"/>
          </a:p>
        </p:txBody>
      </p:sp>
      <p:pic>
        <p:nvPicPr>
          <p:cNvPr id="9" name="Picture 8">
            <a:extLst>
              <a:ext uri="{FF2B5EF4-FFF2-40B4-BE49-F238E27FC236}">
                <a16:creationId xmlns:a16="http://schemas.microsoft.com/office/drawing/2014/main" id="{5F75BB21-58C4-9755-EB3F-7B3C32D55820}"/>
              </a:ext>
            </a:extLst>
          </p:cNvPr>
          <p:cNvPicPr>
            <a:picLocks noChangeAspect="1"/>
          </p:cNvPicPr>
          <p:nvPr/>
        </p:nvPicPr>
        <p:blipFill>
          <a:blip r:embed="rId5"/>
          <a:stretch>
            <a:fillRect/>
          </a:stretch>
        </p:blipFill>
        <p:spPr>
          <a:xfrm>
            <a:off x="7368917" y="3333654"/>
            <a:ext cx="4665687" cy="3221353"/>
          </a:xfrm>
          <a:prstGeom prst="rect">
            <a:avLst/>
          </a:prstGeom>
        </p:spPr>
      </p:pic>
    </p:spTree>
    <p:extLst>
      <p:ext uri="{BB962C8B-B14F-4D97-AF65-F5344CB8AC3E}">
        <p14:creationId xmlns:p14="http://schemas.microsoft.com/office/powerpoint/2010/main" val="3524649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55EFD0-2E6B-C5D4-039B-EE0C4919AA3E}"/>
              </a:ext>
            </a:extLst>
          </p:cNvPr>
          <p:cNvPicPr>
            <a:picLocks noChangeAspect="1"/>
          </p:cNvPicPr>
          <p:nvPr/>
        </p:nvPicPr>
        <p:blipFill>
          <a:blip r:embed="rId2"/>
          <a:stretch>
            <a:fillRect/>
          </a:stretch>
        </p:blipFill>
        <p:spPr>
          <a:xfrm>
            <a:off x="434115" y="1137920"/>
            <a:ext cx="9834866" cy="5509862"/>
          </a:xfrm>
          <a:prstGeom prst="rect">
            <a:avLst/>
          </a:prstGeom>
        </p:spPr>
      </p:pic>
      <p:sp>
        <p:nvSpPr>
          <p:cNvPr id="4" name="TextBox 3">
            <a:extLst>
              <a:ext uri="{FF2B5EF4-FFF2-40B4-BE49-F238E27FC236}">
                <a16:creationId xmlns:a16="http://schemas.microsoft.com/office/drawing/2014/main" id="{93B4F318-8D7C-D7DD-F08E-6394630F7E49}"/>
              </a:ext>
            </a:extLst>
          </p:cNvPr>
          <p:cNvSpPr txBox="1"/>
          <p:nvPr/>
        </p:nvSpPr>
        <p:spPr>
          <a:xfrm>
            <a:off x="434115" y="331893"/>
            <a:ext cx="11502781" cy="769441"/>
          </a:xfrm>
          <a:prstGeom prst="rect">
            <a:avLst/>
          </a:prstGeom>
          <a:noFill/>
        </p:spPr>
        <p:txBody>
          <a:bodyPr wrap="square" rtlCol="0">
            <a:spAutoFit/>
          </a:bodyPr>
          <a:lstStyle/>
          <a:p>
            <a:r>
              <a:rPr lang="en-US" sz="4400" dirty="0">
                <a:latin typeface="+mj-lt"/>
              </a:rPr>
              <a:t>10X-Pacbio </a:t>
            </a:r>
            <a:r>
              <a:rPr lang="en-US" sz="4400" dirty="0" err="1">
                <a:latin typeface="+mj-lt"/>
              </a:rPr>
              <a:t>Kinnex</a:t>
            </a:r>
            <a:r>
              <a:rPr lang="en-US" sz="4400" dirty="0">
                <a:latin typeface="+mj-lt"/>
              </a:rPr>
              <a:t> </a:t>
            </a:r>
            <a:r>
              <a:rPr lang="en-US" sz="4400" dirty="0" err="1">
                <a:latin typeface="+mj-lt"/>
              </a:rPr>
              <a:t>scRNA</a:t>
            </a:r>
            <a:r>
              <a:rPr lang="en-US" sz="4400" dirty="0">
                <a:latin typeface="+mj-lt"/>
              </a:rPr>
              <a:t>-Seq</a:t>
            </a:r>
          </a:p>
        </p:txBody>
      </p:sp>
    </p:spTree>
    <p:extLst>
      <p:ext uri="{BB962C8B-B14F-4D97-AF65-F5344CB8AC3E}">
        <p14:creationId xmlns:p14="http://schemas.microsoft.com/office/powerpoint/2010/main" val="2797623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542C1-92EA-4FB2-A75D-2CAC53BA7841}"/>
              </a:ext>
            </a:extLst>
          </p:cNvPr>
          <p:cNvSpPr>
            <a:spLocks noGrp="1"/>
          </p:cNvSpPr>
          <p:nvPr>
            <p:ph type="ctrTitle"/>
          </p:nvPr>
        </p:nvSpPr>
        <p:spPr>
          <a:xfrm>
            <a:off x="1066800" y="2002659"/>
            <a:ext cx="9685020" cy="2150719"/>
          </a:xfrm>
          <a:noFill/>
        </p:spPr>
        <p:txBody>
          <a:bodyPr anchor="ctr">
            <a:normAutofit/>
          </a:bodyPr>
          <a:lstStyle/>
          <a:p>
            <a:r>
              <a:rPr lang="en-US" sz="4400" dirty="0">
                <a:solidFill>
                  <a:srgbClr val="080808"/>
                </a:solidFill>
              </a:rPr>
              <a:t>Spatial Transcriptomics, a hot New Topic</a:t>
            </a:r>
          </a:p>
        </p:txBody>
      </p:sp>
    </p:spTree>
    <p:extLst>
      <p:ext uri="{BB962C8B-B14F-4D97-AF65-F5344CB8AC3E}">
        <p14:creationId xmlns:p14="http://schemas.microsoft.com/office/powerpoint/2010/main" val="583878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9BBE3-4F9C-461A-8B14-1C2C4C04C4C3}"/>
              </a:ext>
            </a:extLst>
          </p:cNvPr>
          <p:cNvSpPr>
            <a:spLocks noGrp="1"/>
          </p:cNvSpPr>
          <p:nvPr>
            <p:ph type="title"/>
          </p:nvPr>
        </p:nvSpPr>
        <p:spPr>
          <a:xfrm>
            <a:off x="779477" y="312859"/>
            <a:ext cx="9792653" cy="936518"/>
          </a:xfrm>
        </p:spPr>
        <p:txBody>
          <a:bodyPr/>
          <a:lstStyle/>
          <a:p>
            <a:r>
              <a:rPr lang="en-US" dirty="0"/>
              <a:t>Spatial Transcriptomics</a:t>
            </a:r>
          </a:p>
        </p:txBody>
      </p:sp>
      <p:graphicFrame>
        <p:nvGraphicFramePr>
          <p:cNvPr id="1028" name="Content Placeholder 2">
            <a:extLst>
              <a:ext uri="{FF2B5EF4-FFF2-40B4-BE49-F238E27FC236}">
                <a16:creationId xmlns:a16="http://schemas.microsoft.com/office/drawing/2014/main" id="{77F492EC-3D78-4AC9-926E-BBA402FCEDFC}"/>
              </a:ext>
            </a:extLst>
          </p:cNvPr>
          <p:cNvGraphicFramePr>
            <a:graphicFrameLocks noGrp="1"/>
          </p:cNvGraphicFramePr>
          <p:nvPr>
            <p:ph idx="1"/>
            <p:extLst>
              <p:ext uri="{D42A27DB-BD31-4B8C-83A1-F6EECF244321}">
                <p14:modId xmlns:p14="http://schemas.microsoft.com/office/powerpoint/2010/main" val="929137412"/>
              </p:ext>
            </p:extLst>
          </p:nvPr>
        </p:nvGraphicFramePr>
        <p:xfrm>
          <a:off x="779477" y="1385163"/>
          <a:ext cx="10263230" cy="2217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267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28"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71893F-3168-4FB7-BFF5-80521802846E}"/>
              </a:ext>
            </a:extLst>
          </p:cNvPr>
          <p:cNvSpPr txBox="1"/>
          <p:nvPr/>
        </p:nvSpPr>
        <p:spPr>
          <a:xfrm>
            <a:off x="584240" y="4483013"/>
            <a:ext cx="10418540" cy="1446550"/>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en-US" sz="2200" dirty="0"/>
              <a:t>Work with Histology to optimize tissue sectioning prior to any spatial transcriptomics project</a:t>
            </a:r>
          </a:p>
          <a:p>
            <a:pPr marL="285750" indent="-285750">
              <a:buFont typeface="Arial" panose="020B0604020202020204" pitchFamily="34" charset="0"/>
              <a:buChar char="•"/>
            </a:pPr>
            <a:r>
              <a:rPr lang="en-US" sz="2200" dirty="0"/>
              <a:t>10uM thick tissue is usually required</a:t>
            </a:r>
          </a:p>
          <a:p>
            <a:pPr marL="285750" indent="-285750">
              <a:buFont typeface="Arial" panose="020B0604020202020204" pitchFamily="34" charset="0"/>
              <a:buChar char="•"/>
            </a:pPr>
            <a:r>
              <a:rPr lang="en-US" sz="2200" dirty="0"/>
              <a:t>Fresh frozen tissue and/or FFPE compatible</a:t>
            </a:r>
          </a:p>
        </p:txBody>
      </p:sp>
      <p:pic>
        <p:nvPicPr>
          <p:cNvPr id="4" name="Picture 3">
            <a:extLst>
              <a:ext uri="{FF2B5EF4-FFF2-40B4-BE49-F238E27FC236}">
                <a16:creationId xmlns:a16="http://schemas.microsoft.com/office/drawing/2014/main" id="{C99023CC-2C46-4AA8-B5D9-EF331B77CFBA}"/>
              </a:ext>
            </a:extLst>
          </p:cNvPr>
          <p:cNvPicPr/>
          <p:nvPr/>
        </p:nvPicPr>
        <p:blipFill>
          <a:blip r:embed="rId3"/>
          <a:stretch>
            <a:fillRect/>
          </a:stretch>
        </p:blipFill>
        <p:spPr>
          <a:xfrm>
            <a:off x="784228" y="1578534"/>
            <a:ext cx="6794500" cy="2177415"/>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E0322B67-1CB0-4396-B314-79A265DD6DCA}"/>
              </a:ext>
            </a:extLst>
          </p:cNvPr>
          <p:cNvPicPr>
            <a:picLocks noChangeAspect="1"/>
          </p:cNvPicPr>
          <p:nvPr/>
        </p:nvPicPr>
        <p:blipFill>
          <a:blip r:embed="rId4"/>
          <a:stretch>
            <a:fillRect/>
          </a:stretch>
        </p:blipFill>
        <p:spPr>
          <a:xfrm>
            <a:off x="8849032" y="1858624"/>
            <a:ext cx="2366991" cy="2177415"/>
          </a:xfrm>
          <a:prstGeom prst="rect">
            <a:avLst/>
          </a:prstGeom>
          <a:ln>
            <a:solidFill>
              <a:schemeClr val="tx1">
                <a:lumMod val="50000"/>
                <a:lumOff val="50000"/>
              </a:schemeClr>
            </a:solidFill>
          </a:ln>
        </p:spPr>
      </p:pic>
      <p:sp>
        <p:nvSpPr>
          <p:cNvPr id="5" name="Title 8">
            <a:extLst>
              <a:ext uri="{FF2B5EF4-FFF2-40B4-BE49-F238E27FC236}">
                <a16:creationId xmlns:a16="http://schemas.microsoft.com/office/drawing/2014/main" id="{A572B72E-2FEA-4E2D-94A4-A11CBF1A1DD8}"/>
              </a:ext>
            </a:extLst>
          </p:cNvPr>
          <p:cNvSpPr txBox="1">
            <a:spLocks/>
          </p:cNvSpPr>
          <p:nvPr/>
        </p:nvSpPr>
        <p:spPr>
          <a:xfrm>
            <a:off x="482600" y="0"/>
            <a:ext cx="8166100" cy="1325563"/>
          </a:xfrm>
          <a:prstGeom prst="rect">
            <a:avLst/>
          </a:prstGeom>
          <a:solidFill>
            <a:schemeClr val="bg1"/>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Tissue Sectioning with Histology</a:t>
            </a:r>
          </a:p>
        </p:txBody>
      </p:sp>
      <p:sp>
        <p:nvSpPr>
          <p:cNvPr id="7" name="TextBox 167">
            <a:extLst>
              <a:ext uri="{FF2B5EF4-FFF2-40B4-BE49-F238E27FC236}">
                <a16:creationId xmlns:a16="http://schemas.microsoft.com/office/drawing/2014/main" id="{78870F8F-D086-4CD6-B739-87C7EDF660E1}"/>
              </a:ext>
            </a:extLst>
          </p:cNvPr>
          <p:cNvSpPr txBox="1">
            <a:spLocks noChangeArrowheads="1"/>
          </p:cNvSpPr>
          <p:nvPr/>
        </p:nvSpPr>
        <p:spPr bwMode="auto">
          <a:xfrm>
            <a:off x="8717981" y="1270757"/>
            <a:ext cx="28416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200">
                <a:solidFill>
                  <a:schemeClr val="tx1"/>
                </a:solidFill>
                <a:latin typeface="Arial" panose="020B0604020202020204" pitchFamily="34" charset="0"/>
              </a:defRPr>
            </a:lvl1pPr>
            <a:lvl2pPr marL="742950" indent="-285750">
              <a:defRPr sz="10200">
                <a:solidFill>
                  <a:schemeClr val="tx1"/>
                </a:solidFill>
                <a:latin typeface="Arial" panose="020B0604020202020204" pitchFamily="34" charset="0"/>
              </a:defRPr>
            </a:lvl2pPr>
            <a:lvl3pPr marL="1143000" indent="-228600">
              <a:defRPr sz="10200">
                <a:solidFill>
                  <a:schemeClr val="tx1"/>
                </a:solidFill>
                <a:latin typeface="Arial" panose="020B0604020202020204" pitchFamily="34" charset="0"/>
              </a:defRPr>
            </a:lvl3pPr>
            <a:lvl4pPr marL="1600200" indent="-228600">
              <a:defRPr sz="10200">
                <a:solidFill>
                  <a:schemeClr val="tx1"/>
                </a:solidFill>
                <a:latin typeface="Arial" panose="020B0604020202020204" pitchFamily="34" charset="0"/>
              </a:defRPr>
            </a:lvl4pPr>
            <a:lvl5pPr marL="2057400" indent="-228600">
              <a:defRPr sz="10200">
                <a:solidFill>
                  <a:schemeClr val="tx1"/>
                </a:solidFill>
                <a:latin typeface="Arial" panose="020B0604020202020204" pitchFamily="34" charset="0"/>
              </a:defRPr>
            </a:lvl5pPr>
            <a:lvl6pPr marL="2514600" indent="-228600" eaLnBrk="0" fontAlgn="base" hangingPunct="0">
              <a:spcBef>
                <a:spcPct val="0"/>
              </a:spcBef>
              <a:spcAft>
                <a:spcPct val="0"/>
              </a:spcAft>
              <a:defRPr sz="10200">
                <a:solidFill>
                  <a:schemeClr val="tx1"/>
                </a:solidFill>
                <a:latin typeface="Arial" panose="020B0604020202020204" pitchFamily="34" charset="0"/>
              </a:defRPr>
            </a:lvl6pPr>
            <a:lvl7pPr marL="2971800" indent="-228600" eaLnBrk="0" fontAlgn="base" hangingPunct="0">
              <a:spcBef>
                <a:spcPct val="0"/>
              </a:spcBef>
              <a:spcAft>
                <a:spcPct val="0"/>
              </a:spcAft>
              <a:defRPr sz="10200">
                <a:solidFill>
                  <a:schemeClr val="tx1"/>
                </a:solidFill>
                <a:latin typeface="Arial" panose="020B0604020202020204" pitchFamily="34" charset="0"/>
              </a:defRPr>
            </a:lvl7pPr>
            <a:lvl8pPr marL="3429000" indent="-228600" eaLnBrk="0" fontAlgn="base" hangingPunct="0">
              <a:spcBef>
                <a:spcPct val="0"/>
              </a:spcBef>
              <a:spcAft>
                <a:spcPct val="0"/>
              </a:spcAft>
              <a:defRPr sz="10200">
                <a:solidFill>
                  <a:schemeClr val="tx1"/>
                </a:solidFill>
                <a:latin typeface="Arial" panose="020B0604020202020204" pitchFamily="34" charset="0"/>
              </a:defRPr>
            </a:lvl8pPr>
            <a:lvl9pPr marL="3886200" indent="-228600" eaLnBrk="0" fontAlgn="base" hangingPunct="0">
              <a:spcBef>
                <a:spcPct val="0"/>
              </a:spcBef>
              <a:spcAft>
                <a:spcPct val="0"/>
              </a:spcAft>
              <a:defRPr sz="10200">
                <a:solidFill>
                  <a:schemeClr val="tx1"/>
                </a:solidFill>
                <a:latin typeface="Arial" panose="020B0604020202020204" pitchFamily="34" charset="0"/>
              </a:defRPr>
            </a:lvl9pPr>
          </a:lstStyle>
          <a:p>
            <a:r>
              <a:rPr lang="en-US" altLang="en-US" sz="1400" dirty="0"/>
              <a:t>Arrangement of Planaria Tissue</a:t>
            </a:r>
          </a:p>
        </p:txBody>
      </p:sp>
      <p:sp>
        <p:nvSpPr>
          <p:cNvPr id="3" name="Oval 2">
            <a:extLst>
              <a:ext uri="{FF2B5EF4-FFF2-40B4-BE49-F238E27FC236}">
                <a16:creationId xmlns:a16="http://schemas.microsoft.com/office/drawing/2014/main" id="{05C087F1-359C-45AF-A447-9ADAEB0B96DB}"/>
              </a:ext>
            </a:extLst>
          </p:cNvPr>
          <p:cNvSpPr/>
          <p:nvPr/>
        </p:nvSpPr>
        <p:spPr>
          <a:xfrm>
            <a:off x="9165398" y="2030010"/>
            <a:ext cx="1946787" cy="18346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7744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8B30-4F36-E82B-FB2E-63AADA8BD7E9}"/>
              </a:ext>
            </a:extLst>
          </p:cNvPr>
          <p:cNvSpPr>
            <a:spLocks noGrp="1"/>
          </p:cNvSpPr>
          <p:nvPr>
            <p:ph type="title"/>
          </p:nvPr>
        </p:nvSpPr>
        <p:spPr>
          <a:xfrm>
            <a:off x="408571" y="98800"/>
            <a:ext cx="10567737" cy="1325563"/>
          </a:xfrm>
        </p:spPr>
        <p:txBody>
          <a:bodyPr/>
          <a:lstStyle/>
          <a:p>
            <a:r>
              <a:rPr lang="en-US" dirty="0"/>
              <a:t>Visium HD</a:t>
            </a:r>
          </a:p>
        </p:txBody>
      </p:sp>
      <p:sp>
        <p:nvSpPr>
          <p:cNvPr id="6" name="TextBox 5">
            <a:extLst>
              <a:ext uri="{FF2B5EF4-FFF2-40B4-BE49-F238E27FC236}">
                <a16:creationId xmlns:a16="http://schemas.microsoft.com/office/drawing/2014/main" id="{12DB4F0B-6415-CF9B-8A5F-798547B982FC}"/>
              </a:ext>
            </a:extLst>
          </p:cNvPr>
          <p:cNvSpPr txBox="1"/>
          <p:nvPr/>
        </p:nvSpPr>
        <p:spPr>
          <a:xfrm>
            <a:off x="419632" y="1419276"/>
            <a:ext cx="4254845" cy="4708981"/>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sz="2000" dirty="0"/>
              <a:t>2uM resolution</a:t>
            </a:r>
          </a:p>
          <a:p>
            <a:pPr marL="742950" lvl="1" indent="-285750">
              <a:buFont typeface="Arial" panose="020B0604020202020204" pitchFamily="34" charset="0"/>
              <a:buChar char="•"/>
            </a:pPr>
            <a:r>
              <a:rPr lang="en-US" sz="1600" dirty="0"/>
              <a:t>True single-cell spatial assay</a:t>
            </a:r>
          </a:p>
          <a:p>
            <a:pPr marL="285750" indent="-285750">
              <a:buFont typeface="Arial" panose="020B0604020202020204" pitchFamily="34" charset="0"/>
              <a:buChar char="•"/>
            </a:pPr>
            <a:r>
              <a:rPr lang="en-US" sz="2000" dirty="0">
                <a:effectLst/>
                <a:latin typeface="Aptos" panose="020B0004020202020204" pitchFamily="34" charset="0"/>
                <a:ea typeface="Times New Roman" panose="02020603050405020304" pitchFamily="18" charset="0"/>
                <a:cs typeface="Aptos" panose="020B0004020202020204" pitchFamily="34" charset="0"/>
              </a:rPr>
              <a:t>Pre-designed probe sets against Human and Mouse transcriptomes</a:t>
            </a:r>
          </a:p>
          <a:p>
            <a:pPr marL="742950" lvl="1" indent="-285750">
              <a:buFont typeface="Arial" panose="020B0604020202020204" pitchFamily="34" charset="0"/>
              <a:buChar char="•"/>
            </a:pPr>
            <a:r>
              <a:rPr lang="en-US" sz="1600" dirty="0">
                <a:hlinkClick r:id="rId2"/>
              </a:rPr>
              <a:t>Human probe sets</a:t>
            </a:r>
            <a:r>
              <a:rPr lang="en-US" sz="1600" dirty="0"/>
              <a:t>: ~18,000 genes</a:t>
            </a:r>
          </a:p>
          <a:p>
            <a:pPr marL="742950" lvl="1" indent="-285750">
              <a:buFont typeface="Arial" panose="020B0604020202020204" pitchFamily="34" charset="0"/>
              <a:buChar char="•"/>
            </a:pPr>
            <a:r>
              <a:rPr lang="en-US" sz="1600" dirty="0">
                <a:hlinkClick r:id="rId3"/>
              </a:rPr>
              <a:t>Mouse probe sets</a:t>
            </a:r>
            <a:r>
              <a:rPr lang="en-US" sz="1600" dirty="0"/>
              <a:t>: ~19,000 genes</a:t>
            </a:r>
          </a:p>
          <a:p>
            <a:pPr marL="1200150" lvl="2" indent="-285750">
              <a:buFont typeface="Arial" panose="020B0604020202020204" pitchFamily="34" charset="0"/>
              <a:buChar char="•"/>
            </a:pPr>
            <a:r>
              <a:rPr lang="en-US" sz="1600" dirty="0"/>
              <a:t>Some genes left out of probe sets (see links above)</a:t>
            </a:r>
          </a:p>
          <a:p>
            <a:pPr marL="285750" indent="-285750">
              <a:buFont typeface="Arial" panose="020B0604020202020204" pitchFamily="34" charset="0"/>
              <a:buChar char="•"/>
            </a:pPr>
            <a:r>
              <a:rPr lang="en-US" sz="2000" dirty="0"/>
              <a:t>FFPE tissue samples </a:t>
            </a:r>
          </a:p>
          <a:p>
            <a:pPr marL="742950" lvl="1" indent="-285750">
              <a:buFont typeface="Arial" panose="020B0604020202020204" pitchFamily="34" charset="0"/>
              <a:buChar char="•"/>
            </a:pPr>
            <a:r>
              <a:rPr lang="en-US" sz="1600" i="1" dirty="0"/>
              <a:t>New </a:t>
            </a:r>
            <a:r>
              <a:rPr lang="en-US" sz="1600" dirty="0"/>
              <a:t>Fresh frozen protocol available as of Sept. 2024</a:t>
            </a:r>
          </a:p>
          <a:p>
            <a:pPr marL="285750" indent="-285750">
              <a:buFont typeface="Arial" panose="020B0604020202020204" pitchFamily="34" charset="0"/>
              <a:buChar char="•"/>
            </a:pPr>
            <a:r>
              <a:rPr lang="en-US" sz="2000" b="1" dirty="0"/>
              <a:t>Ideal for discovery-based projects</a:t>
            </a:r>
          </a:p>
          <a:p>
            <a:pPr marL="742950" lvl="1" indent="-285750">
              <a:buFont typeface="Arial" panose="020B0604020202020204" pitchFamily="34" charset="0"/>
              <a:buChar char="•"/>
            </a:pPr>
            <a:r>
              <a:rPr lang="en-US" sz="1600" dirty="0"/>
              <a:t>Researchers gain understanding of genes within their sample with spatial context</a:t>
            </a:r>
          </a:p>
        </p:txBody>
      </p:sp>
      <p:pic>
        <p:nvPicPr>
          <p:cNvPr id="2050" name="Picture 2">
            <a:extLst>
              <a:ext uri="{FF2B5EF4-FFF2-40B4-BE49-F238E27FC236}">
                <a16:creationId xmlns:a16="http://schemas.microsoft.com/office/drawing/2014/main" id="{64B8F1B3-5B10-5E1C-67FE-B5086A5B3C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5513" y="1010193"/>
            <a:ext cx="3973063" cy="178612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0711F9C5-F6DE-56F9-C356-01B677116D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8033" y="390818"/>
            <a:ext cx="3003967" cy="239413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F983F8D4-CE34-B169-FE13-439AF41B4B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2440" y="3429000"/>
            <a:ext cx="5308433" cy="27138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1">
            <a:extLst>
              <a:ext uri="{FF2B5EF4-FFF2-40B4-BE49-F238E27FC236}">
                <a16:creationId xmlns:a16="http://schemas.microsoft.com/office/drawing/2014/main" id="{7B4718FC-27E5-1E20-F659-B83552C83C9E}"/>
              </a:ext>
            </a:extLst>
          </p:cNvPr>
          <p:cNvSpPr txBox="1"/>
          <p:nvPr/>
        </p:nvSpPr>
        <p:spPr>
          <a:xfrm>
            <a:off x="10830044" y="6482201"/>
            <a:ext cx="1296164"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i="1" dirty="0">
                <a:solidFill>
                  <a:schemeClr val="bg2">
                    <a:lumMod val="75000"/>
                  </a:schemeClr>
                </a:solidFill>
              </a:rPr>
              <a:t>10x Genomics</a:t>
            </a:r>
          </a:p>
        </p:txBody>
      </p:sp>
      <p:sp>
        <p:nvSpPr>
          <p:cNvPr id="4" name="TextBox 3">
            <a:extLst>
              <a:ext uri="{FF2B5EF4-FFF2-40B4-BE49-F238E27FC236}">
                <a16:creationId xmlns:a16="http://schemas.microsoft.com/office/drawing/2014/main" id="{DA6B04E1-1F4F-C4BB-1B9A-AA0C9A9F964E}"/>
              </a:ext>
            </a:extLst>
          </p:cNvPr>
          <p:cNvSpPr txBox="1"/>
          <p:nvPr/>
        </p:nvSpPr>
        <p:spPr>
          <a:xfrm>
            <a:off x="419632" y="6112869"/>
            <a:ext cx="6996081" cy="369332"/>
          </a:xfrm>
          <a:prstGeom prst="rect">
            <a:avLst/>
          </a:prstGeom>
          <a:noFill/>
        </p:spPr>
        <p:txBody>
          <a:bodyPr wrap="square">
            <a:spAutoFit/>
          </a:bodyPr>
          <a:lstStyle/>
          <a:p>
            <a:r>
              <a:rPr lang="en-US" dirty="0">
                <a:hlinkClick r:id="rId7"/>
              </a:rPr>
              <a:t>HD Products: </a:t>
            </a:r>
            <a:r>
              <a:rPr lang="en-US" dirty="0" err="1">
                <a:hlinkClick r:id="rId7"/>
              </a:rPr>
              <a:t>Visium</a:t>
            </a:r>
            <a:r>
              <a:rPr lang="en-US" dirty="0">
                <a:hlinkClick r:id="rId7"/>
              </a:rPr>
              <a:t> HD Spatial Gene Expression - 10x Genomics</a:t>
            </a:r>
            <a:endParaRPr lang="en-US" dirty="0"/>
          </a:p>
        </p:txBody>
      </p:sp>
    </p:spTree>
    <p:extLst>
      <p:ext uri="{BB962C8B-B14F-4D97-AF65-F5344CB8AC3E}">
        <p14:creationId xmlns:p14="http://schemas.microsoft.com/office/powerpoint/2010/main" val="1576641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FDF5-F5ED-C398-A7A2-085F9D19885C}"/>
              </a:ext>
            </a:extLst>
          </p:cNvPr>
          <p:cNvSpPr>
            <a:spLocks noGrp="1"/>
          </p:cNvSpPr>
          <p:nvPr>
            <p:ph type="title"/>
          </p:nvPr>
        </p:nvSpPr>
        <p:spPr>
          <a:xfrm>
            <a:off x="0" y="353886"/>
            <a:ext cx="6802906" cy="1325563"/>
          </a:xfrm>
        </p:spPr>
        <p:txBody>
          <a:bodyPr/>
          <a:lstStyle/>
          <a:p>
            <a:pPr algn="ctr"/>
            <a:r>
              <a:rPr lang="en-US" dirty="0"/>
              <a:t>In-House Visium HD Example</a:t>
            </a:r>
          </a:p>
        </p:txBody>
      </p:sp>
      <p:sp>
        <p:nvSpPr>
          <p:cNvPr id="3" name="Content Placeholder 2">
            <a:extLst>
              <a:ext uri="{FF2B5EF4-FFF2-40B4-BE49-F238E27FC236}">
                <a16:creationId xmlns:a16="http://schemas.microsoft.com/office/drawing/2014/main" id="{6B9A7DB5-2026-93CF-EF67-CBCF55ECFADA}"/>
              </a:ext>
            </a:extLst>
          </p:cNvPr>
          <p:cNvSpPr>
            <a:spLocks noGrp="1"/>
          </p:cNvSpPr>
          <p:nvPr>
            <p:ph idx="1"/>
          </p:nvPr>
        </p:nvSpPr>
        <p:spPr>
          <a:xfrm>
            <a:off x="546085" y="2054680"/>
            <a:ext cx="4868279" cy="3965120"/>
          </a:xfrm>
          <a:ln>
            <a:solidFill>
              <a:schemeClr val="accent1"/>
            </a:solidFill>
          </a:ln>
        </p:spPr>
        <p:txBody>
          <a:bodyPr>
            <a:normAutofit/>
          </a:bodyPr>
          <a:lstStyle/>
          <a:p>
            <a:r>
              <a:rPr lang="en-US" sz="2000" dirty="0"/>
              <a:t>Mouse Brain sample from the Yu lab</a:t>
            </a:r>
          </a:p>
          <a:p>
            <a:r>
              <a:rPr lang="en-US" sz="2000" dirty="0"/>
              <a:t>&gt;18,800 genes captured</a:t>
            </a:r>
            <a:endParaRPr lang="en-US" sz="2400" dirty="0"/>
          </a:p>
          <a:p>
            <a:pPr lvl="1"/>
            <a:r>
              <a:rPr lang="en-US" sz="1600" dirty="0"/>
              <a:t>98% mapped to probe set</a:t>
            </a:r>
          </a:p>
          <a:p>
            <a:r>
              <a:rPr lang="en-US" sz="2000" dirty="0"/>
              <a:t>High percentage of valid UMI and Barcodes (&gt;88%)</a:t>
            </a:r>
          </a:p>
          <a:p>
            <a:r>
              <a:rPr lang="en-US" sz="2000" dirty="0"/>
              <a:t>High quality </a:t>
            </a:r>
            <a:r>
              <a:rPr lang="en-US" sz="2000" dirty="0" err="1"/>
              <a:t>CytAssist</a:t>
            </a:r>
            <a:r>
              <a:rPr lang="en-US" sz="2000" dirty="0"/>
              <a:t> and Microscope alignment</a:t>
            </a:r>
          </a:p>
          <a:p>
            <a:r>
              <a:rPr lang="en-US" sz="2000" dirty="0"/>
              <a:t>Spatial image correlates to H&amp;E and </a:t>
            </a:r>
            <a:r>
              <a:rPr lang="en-US" sz="2000" dirty="0" err="1"/>
              <a:t>CytAssist</a:t>
            </a:r>
            <a:r>
              <a:rPr lang="en-US" sz="2000" dirty="0"/>
              <a:t> images as expected</a:t>
            </a:r>
          </a:p>
          <a:p>
            <a:pPr lvl="1"/>
            <a:r>
              <a:rPr lang="en-US" sz="1600" dirty="0"/>
              <a:t>UMAP successfully clusters 16+ unique cell types</a:t>
            </a:r>
          </a:p>
        </p:txBody>
      </p:sp>
      <p:pic>
        <p:nvPicPr>
          <p:cNvPr id="8" name="Picture 7">
            <a:extLst>
              <a:ext uri="{FF2B5EF4-FFF2-40B4-BE49-F238E27FC236}">
                <a16:creationId xmlns:a16="http://schemas.microsoft.com/office/drawing/2014/main" id="{ED01356F-1138-B17F-5F09-267C4F26371E}"/>
              </a:ext>
            </a:extLst>
          </p:cNvPr>
          <p:cNvPicPr>
            <a:picLocks noChangeAspect="1"/>
          </p:cNvPicPr>
          <p:nvPr/>
        </p:nvPicPr>
        <p:blipFill>
          <a:blip r:embed="rId2"/>
          <a:stretch>
            <a:fillRect/>
          </a:stretch>
        </p:blipFill>
        <p:spPr>
          <a:xfrm>
            <a:off x="9159967" y="495924"/>
            <a:ext cx="2114406" cy="2933076"/>
          </a:xfrm>
          <a:prstGeom prst="rect">
            <a:avLst/>
          </a:prstGeom>
        </p:spPr>
      </p:pic>
      <p:pic>
        <p:nvPicPr>
          <p:cNvPr id="9" name="Picture 8">
            <a:extLst>
              <a:ext uri="{FF2B5EF4-FFF2-40B4-BE49-F238E27FC236}">
                <a16:creationId xmlns:a16="http://schemas.microsoft.com/office/drawing/2014/main" id="{0F2EB414-E775-EE82-DA66-FBCF6F946E1A}"/>
              </a:ext>
            </a:extLst>
          </p:cNvPr>
          <p:cNvPicPr>
            <a:picLocks noChangeAspect="1"/>
          </p:cNvPicPr>
          <p:nvPr/>
        </p:nvPicPr>
        <p:blipFill rotWithShape="1">
          <a:blip r:embed="rId3"/>
          <a:srcRect t="19070"/>
          <a:stretch/>
        </p:blipFill>
        <p:spPr>
          <a:xfrm>
            <a:off x="6270738" y="3914144"/>
            <a:ext cx="5632003" cy="2635361"/>
          </a:xfrm>
          <a:prstGeom prst="rect">
            <a:avLst/>
          </a:prstGeom>
          <a:ln>
            <a:solidFill>
              <a:schemeClr val="accent1"/>
            </a:solidFill>
          </a:ln>
        </p:spPr>
      </p:pic>
      <p:pic>
        <p:nvPicPr>
          <p:cNvPr id="10" name="Picture 9">
            <a:extLst>
              <a:ext uri="{FF2B5EF4-FFF2-40B4-BE49-F238E27FC236}">
                <a16:creationId xmlns:a16="http://schemas.microsoft.com/office/drawing/2014/main" id="{3D483766-298C-0E0B-2EE5-D55CD907EE58}"/>
              </a:ext>
            </a:extLst>
          </p:cNvPr>
          <p:cNvPicPr>
            <a:picLocks noChangeAspect="1"/>
          </p:cNvPicPr>
          <p:nvPr/>
        </p:nvPicPr>
        <p:blipFill>
          <a:blip r:embed="rId4"/>
          <a:stretch>
            <a:fillRect/>
          </a:stretch>
        </p:blipFill>
        <p:spPr>
          <a:xfrm>
            <a:off x="7034463" y="644412"/>
            <a:ext cx="1789000" cy="2611939"/>
          </a:xfrm>
          <a:prstGeom prst="rect">
            <a:avLst/>
          </a:prstGeom>
        </p:spPr>
      </p:pic>
      <p:sp>
        <p:nvSpPr>
          <p:cNvPr id="11" name="TextBox 10">
            <a:extLst>
              <a:ext uri="{FF2B5EF4-FFF2-40B4-BE49-F238E27FC236}">
                <a16:creationId xmlns:a16="http://schemas.microsoft.com/office/drawing/2014/main" id="{A6533632-C45B-F9A8-2D74-718BCF92230F}"/>
              </a:ext>
            </a:extLst>
          </p:cNvPr>
          <p:cNvSpPr txBox="1"/>
          <p:nvPr/>
        </p:nvSpPr>
        <p:spPr>
          <a:xfrm>
            <a:off x="7034463" y="308495"/>
            <a:ext cx="1789000" cy="276999"/>
          </a:xfrm>
          <a:prstGeom prst="rect">
            <a:avLst/>
          </a:prstGeom>
          <a:noFill/>
        </p:spPr>
        <p:txBody>
          <a:bodyPr wrap="square" rtlCol="0">
            <a:spAutoFit/>
          </a:bodyPr>
          <a:lstStyle/>
          <a:p>
            <a:pPr algn="ctr"/>
            <a:r>
              <a:rPr lang="en-US" sz="1200" dirty="0"/>
              <a:t>H&amp;E Stain Tissue</a:t>
            </a:r>
          </a:p>
        </p:txBody>
      </p:sp>
      <p:sp>
        <p:nvSpPr>
          <p:cNvPr id="12" name="TextBox 11">
            <a:extLst>
              <a:ext uri="{FF2B5EF4-FFF2-40B4-BE49-F238E27FC236}">
                <a16:creationId xmlns:a16="http://schemas.microsoft.com/office/drawing/2014/main" id="{CCEFA4BF-198E-786C-AC9E-DF59DFF53B10}"/>
              </a:ext>
            </a:extLst>
          </p:cNvPr>
          <p:cNvSpPr txBox="1"/>
          <p:nvPr/>
        </p:nvSpPr>
        <p:spPr>
          <a:xfrm>
            <a:off x="9309389" y="308495"/>
            <a:ext cx="1733427" cy="276999"/>
          </a:xfrm>
          <a:prstGeom prst="rect">
            <a:avLst/>
          </a:prstGeom>
          <a:noFill/>
        </p:spPr>
        <p:txBody>
          <a:bodyPr wrap="square" rtlCol="0">
            <a:spAutoFit/>
          </a:bodyPr>
          <a:lstStyle/>
          <a:p>
            <a:pPr algn="ctr"/>
            <a:r>
              <a:rPr lang="en-US" sz="1200" dirty="0" err="1"/>
              <a:t>CytAssist</a:t>
            </a:r>
            <a:r>
              <a:rPr lang="en-US" sz="1200" dirty="0"/>
              <a:t> Tissue Image</a:t>
            </a:r>
          </a:p>
        </p:txBody>
      </p:sp>
      <p:sp>
        <p:nvSpPr>
          <p:cNvPr id="13" name="TextBox 12">
            <a:extLst>
              <a:ext uri="{FF2B5EF4-FFF2-40B4-BE49-F238E27FC236}">
                <a16:creationId xmlns:a16="http://schemas.microsoft.com/office/drawing/2014/main" id="{76DCD7CC-3502-7F00-756C-82C6DB1BF57E}"/>
              </a:ext>
            </a:extLst>
          </p:cNvPr>
          <p:cNvSpPr txBox="1"/>
          <p:nvPr/>
        </p:nvSpPr>
        <p:spPr>
          <a:xfrm>
            <a:off x="7147011" y="3558421"/>
            <a:ext cx="3654928" cy="276999"/>
          </a:xfrm>
          <a:prstGeom prst="rect">
            <a:avLst/>
          </a:prstGeom>
          <a:noFill/>
        </p:spPr>
        <p:txBody>
          <a:bodyPr wrap="square" rtlCol="0">
            <a:spAutoFit/>
          </a:bodyPr>
          <a:lstStyle/>
          <a:p>
            <a:pPr algn="ctr"/>
            <a:r>
              <a:rPr lang="en-US" sz="1200" dirty="0"/>
              <a:t>Resulting Spatial Image and Clusters</a:t>
            </a:r>
          </a:p>
        </p:txBody>
      </p:sp>
      <p:sp>
        <p:nvSpPr>
          <p:cNvPr id="4" name="TextBox 21">
            <a:extLst>
              <a:ext uri="{FF2B5EF4-FFF2-40B4-BE49-F238E27FC236}">
                <a16:creationId xmlns:a16="http://schemas.microsoft.com/office/drawing/2014/main" id="{476D4B03-AA3A-AB9E-6BD8-3E6594CF5733}"/>
              </a:ext>
            </a:extLst>
          </p:cNvPr>
          <p:cNvSpPr txBox="1"/>
          <p:nvPr/>
        </p:nvSpPr>
        <p:spPr>
          <a:xfrm>
            <a:off x="11211828" y="6581001"/>
            <a:ext cx="75558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i="1" dirty="0">
                <a:solidFill>
                  <a:schemeClr val="bg2">
                    <a:lumMod val="75000"/>
                  </a:schemeClr>
                </a:solidFill>
              </a:rPr>
              <a:t>Yu Lab</a:t>
            </a:r>
          </a:p>
        </p:txBody>
      </p:sp>
    </p:spTree>
    <p:extLst>
      <p:ext uri="{BB962C8B-B14F-4D97-AF65-F5344CB8AC3E}">
        <p14:creationId xmlns:p14="http://schemas.microsoft.com/office/powerpoint/2010/main" val="14423053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8B30-4F36-E82B-FB2E-63AADA8BD7E9}"/>
              </a:ext>
            </a:extLst>
          </p:cNvPr>
          <p:cNvSpPr>
            <a:spLocks noGrp="1"/>
          </p:cNvSpPr>
          <p:nvPr>
            <p:ph type="title"/>
          </p:nvPr>
        </p:nvSpPr>
        <p:spPr>
          <a:xfrm>
            <a:off x="812131" y="347411"/>
            <a:ext cx="10567737" cy="1325563"/>
          </a:xfrm>
        </p:spPr>
        <p:txBody>
          <a:bodyPr/>
          <a:lstStyle/>
          <a:p>
            <a:r>
              <a:rPr lang="en-US" dirty="0"/>
              <a:t>Curio Seeker</a:t>
            </a:r>
          </a:p>
        </p:txBody>
      </p:sp>
      <p:sp>
        <p:nvSpPr>
          <p:cNvPr id="6" name="TextBox 5">
            <a:extLst>
              <a:ext uri="{FF2B5EF4-FFF2-40B4-BE49-F238E27FC236}">
                <a16:creationId xmlns:a16="http://schemas.microsoft.com/office/drawing/2014/main" id="{12DB4F0B-6415-CF9B-8A5F-798547B982FC}"/>
              </a:ext>
            </a:extLst>
          </p:cNvPr>
          <p:cNvSpPr txBox="1"/>
          <p:nvPr/>
        </p:nvSpPr>
        <p:spPr>
          <a:xfrm>
            <a:off x="581211" y="1903256"/>
            <a:ext cx="4457514" cy="3477875"/>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sz="2000" dirty="0"/>
              <a:t>10uM resolution</a:t>
            </a:r>
          </a:p>
          <a:p>
            <a:pPr marL="285750" indent="-285750">
              <a:buFont typeface="Arial" panose="020B0604020202020204" pitchFamily="34" charset="0"/>
              <a:buChar char="•"/>
            </a:pPr>
            <a:r>
              <a:rPr lang="en-US" sz="2000" dirty="0"/>
              <a:t>Two tile sizes: 3x3mm and 10x10mm</a:t>
            </a:r>
          </a:p>
          <a:p>
            <a:pPr marL="285750" indent="-285750">
              <a:buFont typeface="Arial" panose="020B0604020202020204" pitchFamily="34" charset="0"/>
              <a:buChar char="•"/>
            </a:pPr>
            <a:r>
              <a:rPr lang="en-US" sz="2000" dirty="0"/>
              <a:t>Fresh frozen tissue, 10uM thick</a:t>
            </a:r>
          </a:p>
          <a:p>
            <a:pPr marL="742950" lvl="1" indent="-285750">
              <a:buFont typeface="Arial" panose="020B0604020202020204" pitchFamily="34" charset="0"/>
              <a:buChar char="•"/>
            </a:pPr>
            <a:r>
              <a:rPr lang="en-US" sz="1600" dirty="0"/>
              <a:t>No fixation can be used</a:t>
            </a:r>
          </a:p>
          <a:p>
            <a:pPr marL="285750" indent="-285750">
              <a:buFont typeface="Arial" panose="020B0604020202020204" pitchFamily="34" charset="0"/>
              <a:buChar char="•"/>
            </a:pPr>
            <a:r>
              <a:rPr lang="en-US" sz="2000" dirty="0">
                <a:latin typeface="Aptos" panose="020B0004020202020204" pitchFamily="34" charset="0"/>
              </a:rPr>
              <a:t>Non-biased whole transcriptome assay</a:t>
            </a:r>
          </a:p>
          <a:p>
            <a:pPr marL="742950" lvl="1" indent="-285750">
              <a:buFont typeface="Arial" panose="020B0604020202020204" pitchFamily="34" charset="0"/>
              <a:buChar char="•"/>
            </a:pPr>
            <a:r>
              <a:rPr lang="en-US" sz="1600" dirty="0">
                <a:latin typeface="Aptos" panose="020B0004020202020204" pitchFamily="34" charset="0"/>
              </a:rPr>
              <a:t>Utilizes mRNA capture</a:t>
            </a:r>
            <a:endParaRPr lang="en-US" sz="1600" dirty="0"/>
          </a:p>
          <a:p>
            <a:pPr marL="285750" indent="-285750">
              <a:buFont typeface="Arial" panose="020B0604020202020204" pitchFamily="34" charset="0"/>
              <a:buChar char="•"/>
            </a:pPr>
            <a:r>
              <a:rPr lang="en-US" sz="2000" b="1" dirty="0"/>
              <a:t>Ideal for discovery-based projects using non-model organisms</a:t>
            </a:r>
          </a:p>
          <a:p>
            <a:pPr marL="742950" lvl="1" indent="-285750">
              <a:buFont typeface="Arial" panose="020B0604020202020204" pitchFamily="34" charset="0"/>
              <a:buChar char="•"/>
            </a:pPr>
            <a:r>
              <a:rPr lang="en-US" sz="1600" dirty="0"/>
              <a:t>Researchers gain understanding of genes within their unique sample with spatial context</a:t>
            </a:r>
          </a:p>
        </p:txBody>
      </p:sp>
      <p:sp>
        <p:nvSpPr>
          <p:cNvPr id="5" name="TextBox 21">
            <a:extLst>
              <a:ext uri="{FF2B5EF4-FFF2-40B4-BE49-F238E27FC236}">
                <a16:creationId xmlns:a16="http://schemas.microsoft.com/office/drawing/2014/main" id="{7B4718FC-27E5-1E20-F659-B83552C83C9E}"/>
              </a:ext>
            </a:extLst>
          </p:cNvPr>
          <p:cNvSpPr txBox="1"/>
          <p:nvPr/>
        </p:nvSpPr>
        <p:spPr>
          <a:xfrm>
            <a:off x="10757855" y="6563586"/>
            <a:ext cx="1434145"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i="1" dirty="0">
                <a:solidFill>
                  <a:schemeClr val="bg2">
                    <a:lumMod val="75000"/>
                  </a:schemeClr>
                </a:solidFill>
              </a:rPr>
              <a:t>Curio Biosciences</a:t>
            </a:r>
          </a:p>
        </p:txBody>
      </p:sp>
      <p:pic>
        <p:nvPicPr>
          <p:cNvPr id="3" name="Picture 2">
            <a:extLst>
              <a:ext uri="{FF2B5EF4-FFF2-40B4-BE49-F238E27FC236}">
                <a16:creationId xmlns:a16="http://schemas.microsoft.com/office/drawing/2014/main" id="{106E4458-3B8F-74A6-5E0A-42E9745F6538}"/>
              </a:ext>
            </a:extLst>
          </p:cNvPr>
          <p:cNvPicPr>
            <a:picLocks noChangeAspect="1"/>
          </p:cNvPicPr>
          <p:nvPr/>
        </p:nvPicPr>
        <p:blipFill rotWithShape="1">
          <a:blip r:embed="rId2"/>
          <a:srcRect r="4089"/>
          <a:stretch/>
        </p:blipFill>
        <p:spPr>
          <a:xfrm>
            <a:off x="6170862" y="462347"/>
            <a:ext cx="5173895" cy="1690703"/>
          </a:xfrm>
          <a:prstGeom prst="rect">
            <a:avLst/>
          </a:prstGeom>
          <a:ln>
            <a:solidFill>
              <a:schemeClr val="tx1"/>
            </a:solidFill>
          </a:ln>
        </p:spPr>
      </p:pic>
      <p:pic>
        <p:nvPicPr>
          <p:cNvPr id="4" name="Picture 3">
            <a:extLst>
              <a:ext uri="{FF2B5EF4-FFF2-40B4-BE49-F238E27FC236}">
                <a16:creationId xmlns:a16="http://schemas.microsoft.com/office/drawing/2014/main" id="{DCE6C41C-D168-328A-E6D8-C0972683CBFE}"/>
              </a:ext>
            </a:extLst>
          </p:cNvPr>
          <p:cNvPicPr>
            <a:picLocks noChangeAspect="1"/>
          </p:cNvPicPr>
          <p:nvPr/>
        </p:nvPicPr>
        <p:blipFill rotWithShape="1">
          <a:blip r:embed="rId3"/>
          <a:srcRect t="20161"/>
          <a:stretch/>
        </p:blipFill>
        <p:spPr>
          <a:xfrm>
            <a:off x="5889326" y="4344465"/>
            <a:ext cx="5770561" cy="1849151"/>
          </a:xfrm>
          <a:prstGeom prst="rect">
            <a:avLst/>
          </a:prstGeom>
          <a:ln>
            <a:solidFill>
              <a:schemeClr val="tx1"/>
            </a:solidFill>
          </a:ln>
        </p:spPr>
      </p:pic>
      <p:pic>
        <p:nvPicPr>
          <p:cNvPr id="7" name="Picture 6">
            <a:extLst>
              <a:ext uri="{FF2B5EF4-FFF2-40B4-BE49-F238E27FC236}">
                <a16:creationId xmlns:a16="http://schemas.microsoft.com/office/drawing/2014/main" id="{E6DB836B-17F2-4893-1D61-988001DE6FC7}"/>
              </a:ext>
            </a:extLst>
          </p:cNvPr>
          <p:cNvPicPr>
            <a:picLocks noChangeAspect="1"/>
          </p:cNvPicPr>
          <p:nvPr/>
        </p:nvPicPr>
        <p:blipFill rotWithShape="1">
          <a:blip r:embed="rId4"/>
          <a:srcRect l="8749" r="6097" b="1556"/>
          <a:stretch/>
        </p:blipFill>
        <p:spPr>
          <a:xfrm>
            <a:off x="8831202" y="2757112"/>
            <a:ext cx="2828685" cy="1147678"/>
          </a:xfrm>
          <a:prstGeom prst="rect">
            <a:avLst/>
          </a:prstGeom>
          <a:ln>
            <a:solidFill>
              <a:schemeClr val="tx1"/>
            </a:solidFill>
          </a:ln>
        </p:spPr>
      </p:pic>
      <p:pic>
        <p:nvPicPr>
          <p:cNvPr id="8" name="Picture 7">
            <a:extLst>
              <a:ext uri="{FF2B5EF4-FFF2-40B4-BE49-F238E27FC236}">
                <a16:creationId xmlns:a16="http://schemas.microsoft.com/office/drawing/2014/main" id="{DEC613EB-5F46-C1D7-A24F-62154ECF93E1}"/>
              </a:ext>
            </a:extLst>
          </p:cNvPr>
          <p:cNvPicPr>
            <a:picLocks noChangeAspect="1"/>
          </p:cNvPicPr>
          <p:nvPr/>
        </p:nvPicPr>
        <p:blipFill rotWithShape="1">
          <a:blip r:embed="rId5"/>
          <a:srcRect l="8829" t="11526" b="16045"/>
          <a:stretch/>
        </p:blipFill>
        <p:spPr>
          <a:xfrm>
            <a:off x="5889326" y="2757112"/>
            <a:ext cx="2684573" cy="1153035"/>
          </a:xfrm>
          <a:prstGeom prst="rect">
            <a:avLst/>
          </a:prstGeom>
          <a:ln>
            <a:solidFill>
              <a:schemeClr val="tx1"/>
            </a:solidFill>
          </a:ln>
        </p:spPr>
      </p:pic>
      <p:sp>
        <p:nvSpPr>
          <p:cNvPr id="9" name="Arrow: Left-Up 8">
            <a:extLst>
              <a:ext uri="{FF2B5EF4-FFF2-40B4-BE49-F238E27FC236}">
                <a16:creationId xmlns:a16="http://schemas.microsoft.com/office/drawing/2014/main" id="{0A243E9A-B032-FC68-19F6-1EBD474714E9}"/>
              </a:ext>
            </a:extLst>
          </p:cNvPr>
          <p:cNvSpPr/>
          <p:nvPr/>
        </p:nvSpPr>
        <p:spPr>
          <a:xfrm rot="13496448">
            <a:off x="8403228" y="2165337"/>
            <a:ext cx="709165" cy="692092"/>
          </a:xfrm>
          <a:prstGeom prst="leftUpArrow">
            <a:avLst>
              <a:gd name="adj1" fmla="val 12114"/>
              <a:gd name="adj2" fmla="val 25000"/>
              <a:gd name="adj3" fmla="val 25000"/>
            </a:avLst>
          </a:prstGeom>
          <a:solidFill>
            <a:schemeClr val="accent2">
              <a:lumMod val="25000"/>
              <a:lumOff val="75000"/>
            </a:schemeClr>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21">
            <a:extLst>
              <a:ext uri="{FF2B5EF4-FFF2-40B4-BE49-F238E27FC236}">
                <a16:creationId xmlns:a16="http://schemas.microsoft.com/office/drawing/2014/main" id="{B4DE1879-143F-2D60-CC63-44F1EF93D7A1}"/>
              </a:ext>
            </a:extLst>
          </p:cNvPr>
          <p:cNvSpPr txBox="1"/>
          <p:nvPr/>
        </p:nvSpPr>
        <p:spPr>
          <a:xfrm>
            <a:off x="5889326" y="2560938"/>
            <a:ext cx="2684572"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50" dirty="0"/>
              <a:t>3x3 mm Tile</a:t>
            </a:r>
          </a:p>
        </p:txBody>
      </p:sp>
      <p:sp>
        <p:nvSpPr>
          <p:cNvPr id="11" name="TextBox 21">
            <a:extLst>
              <a:ext uri="{FF2B5EF4-FFF2-40B4-BE49-F238E27FC236}">
                <a16:creationId xmlns:a16="http://schemas.microsoft.com/office/drawing/2014/main" id="{32D269FF-1435-E1DE-AD12-B472EABC202F}"/>
              </a:ext>
            </a:extLst>
          </p:cNvPr>
          <p:cNvSpPr txBox="1"/>
          <p:nvPr/>
        </p:nvSpPr>
        <p:spPr>
          <a:xfrm>
            <a:off x="8818000" y="2551806"/>
            <a:ext cx="2841887"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50" dirty="0"/>
              <a:t>10x10 mm Tile</a:t>
            </a:r>
          </a:p>
        </p:txBody>
      </p:sp>
      <p:sp>
        <p:nvSpPr>
          <p:cNvPr id="12" name="TextBox 21">
            <a:extLst>
              <a:ext uri="{FF2B5EF4-FFF2-40B4-BE49-F238E27FC236}">
                <a16:creationId xmlns:a16="http://schemas.microsoft.com/office/drawing/2014/main" id="{D7C182C2-0F46-3B0A-54BA-A2752C7F49B9}"/>
              </a:ext>
            </a:extLst>
          </p:cNvPr>
          <p:cNvSpPr txBox="1"/>
          <p:nvPr/>
        </p:nvSpPr>
        <p:spPr>
          <a:xfrm>
            <a:off x="5569509" y="4082855"/>
            <a:ext cx="6450062"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50" dirty="0"/>
              <a:t>Workflow</a:t>
            </a:r>
          </a:p>
        </p:txBody>
      </p:sp>
      <p:sp>
        <p:nvSpPr>
          <p:cNvPr id="14" name="TextBox 13">
            <a:extLst>
              <a:ext uri="{FF2B5EF4-FFF2-40B4-BE49-F238E27FC236}">
                <a16:creationId xmlns:a16="http://schemas.microsoft.com/office/drawing/2014/main" id="{D793F117-7599-6868-955D-BC4B65AD7B3A}"/>
              </a:ext>
            </a:extLst>
          </p:cNvPr>
          <p:cNvSpPr txBox="1"/>
          <p:nvPr/>
        </p:nvSpPr>
        <p:spPr>
          <a:xfrm>
            <a:off x="281928" y="6121040"/>
            <a:ext cx="6097656" cy="369332"/>
          </a:xfrm>
          <a:prstGeom prst="rect">
            <a:avLst/>
          </a:prstGeom>
          <a:noFill/>
        </p:spPr>
        <p:txBody>
          <a:bodyPr wrap="square">
            <a:spAutoFit/>
          </a:bodyPr>
          <a:lstStyle/>
          <a:p>
            <a:r>
              <a:rPr lang="en-US" dirty="0">
                <a:hlinkClick r:id="rId6"/>
              </a:rPr>
              <a:t>Discover the Future of Spatial Omics with Curio Bioscience</a:t>
            </a:r>
            <a:endParaRPr lang="en-US" dirty="0"/>
          </a:p>
        </p:txBody>
      </p:sp>
    </p:spTree>
    <p:extLst>
      <p:ext uri="{BB962C8B-B14F-4D97-AF65-F5344CB8AC3E}">
        <p14:creationId xmlns:p14="http://schemas.microsoft.com/office/powerpoint/2010/main" val="2895293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8B30-4F36-E82B-FB2E-63AADA8BD7E9}"/>
              </a:ext>
            </a:extLst>
          </p:cNvPr>
          <p:cNvSpPr>
            <a:spLocks noGrp="1"/>
          </p:cNvSpPr>
          <p:nvPr>
            <p:ph type="title"/>
          </p:nvPr>
        </p:nvSpPr>
        <p:spPr>
          <a:xfrm>
            <a:off x="-22118" y="419077"/>
            <a:ext cx="5491488" cy="1325563"/>
          </a:xfrm>
        </p:spPr>
        <p:txBody>
          <a:bodyPr/>
          <a:lstStyle/>
          <a:p>
            <a:pPr algn="ctr"/>
            <a:r>
              <a:rPr lang="en-US" dirty="0"/>
              <a:t>In-House Curio Seeker Examples</a:t>
            </a:r>
          </a:p>
        </p:txBody>
      </p:sp>
      <p:sp>
        <p:nvSpPr>
          <p:cNvPr id="10" name="TextBox 21">
            <a:extLst>
              <a:ext uri="{FF2B5EF4-FFF2-40B4-BE49-F238E27FC236}">
                <a16:creationId xmlns:a16="http://schemas.microsoft.com/office/drawing/2014/main" id="{B4DE1879-143F-2D60-CC63-44F1EF93D7A1}"/>
              </a:ext>
            </a:extLst>
          </p:cNvPr>
          <p:cNvSpPr txBox="1"/>
          <p:nvPr/>
        </p:nvSpPr>
        <p:spPr>
          <a:xfrm>
            <a:off x="5491488" y="562826"/>
            <a:ext cx="6610108" cy="338554"/>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t>3x3 mm Tile Experiments</a:t>
            </a:r>
          </a:p>
        </p:txBody>
      </p:sp>
      <p:sp>
        <p:nvSpPr>
          <p:cNvPr id="11" name="TextBox 21">
            <a:extLst>
              <a:ext uri="{FF2B5EF4-FFF2-40B4-BE49-F238E27FC236}">
                <a16:creationId xmlns:a16="http://schemas.microsoft.com/office/drawing/2014/main" id="{32D269FF-1435-E1DE-AD12-B472EABC202F}"/>
              </a:ext>
            </a:extLst>
          </p:cNvPr>
          <p:cNvSpPr txBox="1"/>
          <p:nvPr/>
        </p:nvSpPr>
        <p:spPr>
          <a:xfrm>
            <a:off x="5491488" y="3653405"/>
            <a:ext cx="6610108" cy="338554"/>
          </a:xfrm>
          <a:prstGeom prst="rect">
            <a:avLst/>
          </a:prstGeom>
          <a:noFill/>
          <a:ln>
            <a:noFill/>
          </a:ln>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t>10x10 mm Tile Experiments</a:t>
            </a:r>
          </a:p>
        </p:txBody>
      </p:sp>
      <p:pic>
        <p:nvPicPr>
          <p:cNvPr id="13" name="Picture 5" descr="Map&#10;&#10;Description automatically generated">
            <a:extLst>
              <a:ext uri="{FF2B5EF4-FFF2-40B4-BE49-F238E27FC236}">
                <a16:creationId xmlns:a16="http://schemas.microsoft.com/office/drawing/2014/main" id="{4AA3E211-3FE2-80C8-4254-E7559443351D}"/>
              </a:ext>
            </a:extLst>
          </p:cNvPr>
          <p:cNvPicPr>
            <a:picLocks noChangeAspect="1"/>
          </p:cNvPicPr>
          <p:nvPr/>
        </p:nvPicPr>
        <p:blipFill rotWithShape="1">
          <a:blip r:embed="rId2"/>
          <a:srcRect l="53456" t="8333" r="7352" b="8333"/>
          <a:stretch/>
        </p:blipFill>
        <p:spPr>
          <a:xfrm>
            <a:off x="10496283" y="1669657"/>
            <a:ext cx="1531259" cy="1524258"/>
          </a:xfrm>
          <a:prstGeom prst="rect">
            <a:avLst/>
          </a:prstGeom>
        </p:spPr>
      </p:pic>
      <p:pic>
        <p:nvPicPr>
          <p:cNvPr id="14" name="Picture 6">
            <a:extLst>
              <a:ext uri="{FF2B5EF4-FFF2-40B4-BE49-F238E27FC236}">
                <a16:creationId xmlns:a16="http://schemas.microsoft.com/office/drawing/2014/main" id="{0ABF4404-B791-FDD6-182D-F9DE53901794}"/>
              </a:ext>
            </a:extLst>
          </p:cNvPr>
          <p:cNvPicPr>
            <a:picLocks noChangeAspect="1"/>
          </p:cNvPicPr>
          <p:nvPr/>
        </p:nvPicPr>
        <p:blipFill>
          <a:blip r:embed="rId3"/>
          <a:stretch>
            <a:fillRect/>
          </a:stretch>
        </p:blipFill>
        <p:spPr>
          <a:xfrm rot="16200000">
            <a:off x="8641565" y="2021590"/>
            <a:ext cx="1904781" cy="1167308"/>
          </a:xfrm>
          <a:prstGeom prst="rect">
            <a:avLst/>
          </a:prstGeom>
        </p:spPr>
      </p:pic>
      <p:sp>
        <p:nvSpPr>
          <p:cNvPr id="16" name="Content Placeholder 2">
            <a:extLst>
              <a:ext uri="{FF2B5EF4-FFF2-40B4-BE49-F238E27FC236}">
                <a16:creationId xmlns:a16="http://schemas.microsoft.com/office/drawing/2014/main" id="{E8A41D13-EAD0-837B-B64A-E3AD0F40EA6B}"/>
              </a:ext>
            </a:extLst>
          </p:cNvPr>
          <p:cNvSpPr>
            <a:spLocks noGrp="1"/>
          </p:cNvSpPr>
          <p:nvPr>
            <p:ph idx="1"/>
          </p:nvPr>
        </p:nvSpPr>
        <p:spPr>
          <a:xfrm>
            <a:off x="300820" y="2284914"/>
            <a:ext cx="4854433" cy="3376348"/>
          </a:xfrm>
          <a:ln>
            <a:solidFill>
              <a:schemeClr val="accent1"/>
            </a:solidFill>
          </a:ln>
        </p:spPr>
        <p:txBody>
          <a:bodyPr>
            <a:normAutofit/>
          </a:bodyPr>
          <a:lstStyle/>
          <a:p>
            <a:r>
              <a:rPr lang="en-US" sz="2000" dirty="0"/>
              <a:t>3x3mm Tiles: Mouse fetal liver (Li lab) and Liver fluke (Sanchez lab)</a:t>
            </a:r>
          </a:p>
          <a:p>
            <a:pPr lvl="1"/>
            <a:r>
              <a:rPr lang="en-US" sz="1600" dirty="0"/>
              <a:t>Over 90% reads matched to barcode</a:t>
            </a:r>
          </a:p>
          <a:p>
            <a:pPr lvl="1"/>
            <a:r>
              <a:rPr lang="en-US" sz="1600" dirty="0"/>
              <a:t>~170 median genes per bead for each sample</a:t>
            </a:r>
          </a:p>
          <a:p>
            <a:pPr lvl="1"/>
            <a:r>
              <a:rPr lang="en-US" sz="1600" dirty="0"/>
              <a:t>Total genes detected in mouse fetal liver: ~27,000</a:t>
            </a:r>
          </a:p>
          <a:p>
            <a:pPr lvl="1"/>
            <a:r>
              <a:rPr lang="en-US" sz="1600" dirty="0"/>
              <a:t>Total genes detected in Liver fluke: ~9,000</a:t>
            </a:r>
          </a:p>
          <a:p>
            <a:r>
              <a:rPr lang="en-US" sz="2000" dirty="0"/>
              <a:t>10x10mm Tile: Mouse tumor (Li lab)</a:t>
            </a:r>
          </a:p>
          <a:p>
            <a:pPr lvl="1"/>
            <a:r>
              <a:rPr lang="en-US" sz="1600" dirty="0"/>
              <a:t>Over 79% reads matched to barcode</a:t>
            </a:r>
          </a:p>
          <a:p>
            <a:pPr lvl="1"/>
            <a:r>
              <a:rPr lang="en-US" sz="1600" dirty="0"/>
              <a:t>~600 median genes per bead</a:t>
            </a:r>
          </a:p>
          <a:p>
            <a:pPr lvl="1"/>
            <a:r>
              <a:rPr lang="en-US" sz="1600" dirty="0"/>
              <a:t>Total genes detected: ~33,000</a:t>
            </a:r>
          </a:p>
          <a:p>
            <a:pPr lvl="1"/>
            <a:endParaRPr lang="en-US" sz="1600" dirty="0"/>
          </a:p>
        </p:txBody>
      </p:sp>
      <p:pic>
        <p:nvPicPr>
          <p:cNvPr id="17" name="Picture 5">
            <a:extLst>
              <a:ext uri="{FF2B5EF4-FFF2-40B4-BE49-F238E27FC236}">
                <a16:creationId xmlns:a16="http://schemas.microsoft.com/office/drawing/2014/main" id="{18B8C7E2-9F91-BE1D-78D5-DFEB11C2769E}"/>
              </a:ext>
            </a:extLst>
          </p:cNvPr>
          <p:cNvPicPr>
            <a:picLocks noChangeAspect="1"/>
          </p:cNvPicPr>
          <p:nvPr/>
        </p:nvPicPr>
        <p:blipFill rotWithShape="1">
          <a:blip r:embed="rId4"/>
          <a:srcRect l="52980" t="7548" r="5700" b="7548"/>
          <a:stretch/>
        </p:blipFill>
        <p:spPr>
          <a:xfrm>
            <a:off x="7219436" y="1658239"/>
            <a:ext cx="1619754" cy="1581840"/>
          </a:xfrm>
          <a:prstGeom prst="rect">
            <a:avLst/>
          </a:prstGeom>
        </p:spPr>
      </p:pic>
      <p:pic>
        <p:nvPicPr>
          <p:cNvPr id="18" name="Picture 9">
            <a:extLst>
              <a:ext uri="{FF2B5EF4-FFF2-40B4-BE49-F238E27FC236}">
                <a16:creationId xmlns:a16="http://schemas.microsoft.com/office/drawing/2014/main" id="{F20CB6CD-B986-8066-82DE-DA952641790E}"/>
              </a:ext>
            </a:extLst>
          </p:cNvPr>
          <p:cNvPicPr>
            <a:picLocks noChangeAspect="1"/>
          </p:cNvPicPr>
          <p:nvPr/>
        </p:nvPicPr>
        <p:blipFill>
          <a:blip r:embed="rId5"/>
          <a:stretch>
            <a:fillRect/>
          </a:stretch>
        </p:blipFill>
        <p:spPr>
          <a:xfrm>
            <a:off x="5593413" y="1678046"/>
            <a:ext cx="1626023" cy="1503257"/>
          </a:xfrm>
          <a:prstGeom prst="rect">
            <a:avLst/>
          </a:prstGeom>
        </p:spPr>
      </p:pic>
      <p:sp>
        <p:nvSpPr>
          <p:cNvPr id="19" name="TextBox 18">
            <a:extLst>
              <a:ext uri="{FF2B5EF4-FFF2-40B4-BE49-F238E27FC236}">
                <a16:creationId xmlns:a16="http://schemas.microsoft.com/office/drawing/2014/main" id="{D507380A-0864-D940-F93E-B007A6FA54F8}"/>
              </a:ext>
            </a:extLst>
          </p:cNvPr>
          <p:cNvSpPr txBox="1"/>
          <p:nvPr/>
        </p:nvSpPr>
        <p:spPr>
          <a:xfrm>
            <a:off x="6323229" y="927971"/>
            <a:ext cx="1534459" cy="307777"/>
          </a:xfrm>
          <a:prstGeom prst="rect">
            <a:avLst/>
          </a:prstGeom>
          <a:noFill/>
        </p:spPr>
        <p:txBody>
          <a:bodyPr wrap="none" rtlCol="0">
            <a:spAutoFit/>
          </a:bodyPr>
          <a:lstStyle/>
          <a:p>
            <a:r>
              <a:rPr lang="en-US" sz="1400" u="sng" dirty="0"/>
              <a:t>Mouse Fetal Liver</a:t>
            </a:r>
          </a:p>
        </p:txBody>
      </p:sp>
      <p:sp>
        <p:nvSpPr>
          <p:cNvPr id="20" name="TextBox 19">
            <a:extLst>
              <a:ext uri="{FF2B5EF4-FFF2-40B4-BE49-F238E27FC236}">
                <a16:creationId xmlns:a16="http://schemas.microsoft.com/office/drawing/2014/main" id="{59BCAB1B-EB6D-5A42-8332-08774DD13C08}"/>
              </a:ext>
            </a:extLst>
          </p:cNvPr>
          <p:cNvSpPr txBox="1"/>
          <p:nvPr/>
        </p:nvSpPr>
        <p:spPr>
          <a:xfrm>
            <a:off x="9945323" y="872434"/>
            <a:ext cx="1008994" cy="307777"/>
          </a:xfrm>
          <a:prstGeom prst="rect">
            <a:avLst/>
          </a:prstGeom>
          <a:noFill/>
        </p:spPr>
        <p:txBody>
          <a:bodyPr wrap="none" rtlCol="0">
            <a:spAutoFit/>
          </a:bodyPr>
          <a:lstStyle/>
          <a:p>
            <a:r>
              <a:rPr lang="en-US" sz="1400" u="sng" dirty="0"/>
              <a:t>Liver Fluke</a:t>
            </a:r>
          </a:p>
        </p:txBody>
      </p:sp>
      <p:sp>
        <p:nvSpPr>
          <p:cNvPr id="21" name="Rectangle 20">
            <a:extLst>
              <a:ext uri="{FF2B5EF4-FFF2-40B4-BE49-F238E27FC236}">
                <a16:creationId xmlns:a16="http://schemas.microsoft.com/office/drawing/2014/main" id="{D5BC24D7-6861-BFE6-5BF8-0C8B1A818604}"/>
              </a:ext>
            </a:extLst>
          </p:cNvPr>
          <p:cNvSpPr/>
          <p:nvPr/>
        </p:nvSpPr>
        <p:spPr>
          <a:xfrm>
            <a:off x="5491488" y="906359"/>
            <a:ext cx="3305054" cy="272222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737361-72C9-DD45-8F3B-29C89C449A08}"/>
              </a:ext>
            </a:extLst>
          </p:cNvPr>
          <p:cNvSpPr/>
          <p:nvPr/>
        </p:nvSpPr>
        <p:spPr>
          <a:xfrm>
            <a:off x="8796542" y="906359"/>
            <a:ext cx="3305054" cy="272222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25E87E2-69E7-CCCC-5EE4-6E8B28062FA2}"/>
              </a:ext>
            </a:extLst>
          </p:cNvPr>
          <p:cNvSpPr txBox="1"/>
          <p:nvPr/>
        </p:nvSpPr>
        <p:spPr>
          <a:xfrm>
            <a:off x="5739575" y="1438825"/>
            <a:ext cx="1167307" cy="230832"/>
          </a:xfrm>
          <a:prstGeom prst="rect">
            <a:avLst/>
          </a:prstGeom>
          <a:noFill/>
        </p:spPr>
        <p:txBody>
          <a:bodyPr wrap="none" rtlCol="0">
            <a:spAutoFit/>
          </a:bodyPr>
          <a:lstStyle/>
          <a:p>
            <a:r>
              <a:rPr lang="en-US" sz="900" i="1" dirty="0"/>
              <a:t>H&amp;E-Stained Tissue</a:t>
            </a:r>
          </a:p>
        </p:txBody>
      </p:sp>
      <p:sp>
        <p:nvSpPr>
          <p:cNvPr id="24" name="TextBox 23">
            <a:extLst>
              <a:ext uri="{FF2B5EF4-FFF2-40B4-BE49-F238E27FC236}">
                <a16:creationId xmlns:a16="http://schemas.microsoft.com/office/drawing/2014/main" id="{B4AF57AD-98C7-BD86-F143-3F14D567D6B6}"/>
              </a:ext>
            </a:extLst>
          </p:cNvPr>
          <p:cNvSpPr txBox="1"/>
          <p:nvPr/>
        </p:nvSpPr>
        <p:spPr>
          <a:xfrm>
            <a:off x="9019164" y="1433861"/>
            <a:ext cx="1167307" cy="230832"/>
          </a:xfrm>
          <a:prstGeom prst="rect">
            <a:avLst/>
          </a:prstGeom>
          <a:noFill/>
        </p:spPr>
        <p:txBody>
          <a:bodyPr wrap="none" rtlCol="0">
            <a:spAutoFit/>
          </a:bodyPr>
          <a:lstStyle/>
          <a:p>
            <a:r>
              <a:rPr lang="en-US" sz="900" i="1" dirty="0"/>
              <a:t>H&amp;E-Stained Tissue</a:t>
            </a:r>
          </a:p>
        </p:txBody>
      </p:sp>
      <p:sp>
        <p:nvSpPr>
          <p:cNvPr id="25" name="TextBox 24">
            <a:extLst>
              <a:ext uri="{FF2B5EF4-FFF2-40B4-BE49-F238E27FC236}">
                <a16:creationId xmlns:a16="http://schemas.microsoft.com/office/drawing/2014/main" id="{68F01CDC-DCB6-AE20-2468-F6CD98354428}"/>
              </a:ext>
            </a:extLst>
          </p:cNvPr>
          <p:cNvSpPr txBox="1"/>
          <p:nvPr/>
        </p:nvSpPr>
        <p:spPr>
          <a:xfrm>
            <a:off x="7332163" y="1423799"/>
            <a:ext cx="1351652" cy="230832"/>
          </a:xfrm>
          <a:prstGeom prst="rect">
            <a:avLst/>
          </a:prstGeom>
          <a:noFill/>
        </p:spPr>
        <p:txBody>
          <a:bodyPr wrap="none" rtlCol="0">
            <a:spAutoFit/>
          </a:bodyPr>
          <a:lstStyle/>
          <a:p>
            <a:r>
              <a:rPr lang="en-US" sz="900" i="1" dirty="0"/>
              <a:t>Resulting Spatial Image</a:t>
            </a:r>
          </a:p>
        </p:txBody>
      </p:sp>
      <p:sp>
        <p:nvSpPr>
          <p:cNvPr id="26" name="TextBox 25">
            <a:extLst>
              <a:ext uri="{FF2B5EF4-FFF2-40B4-BE49-F238E27FC236}">
                <a16:creationId xmlns:a16="http://schemas.microsoft.com/office/drawing/2014/main" id="{4873C76B-F069-36CC-03F8-22985182B70E}"/>
              </a:ext>
            </a:extLst>
          </p:cNvPr>
          <p:cNvSpPr txBox="1"/>
          <p:nvPr/>
        </p:nvSpPr>
        <p:spPr>
          <a:xfrm>
            <a:off x="10595018" y="1435321"/>
            <a:ext cx="1353256" cy="230832"/>
          </a:xfrm>
          <a:prstGeom prst="rect">
            <a:avLst/>
          </a:prstGeom>
          <a:noFill/>
        </p:spPr>
        <p:txBody>
          <a:bodyPr wrap="none" rtlCol="0">
            <a:spAutoFit/>
          </a:bodyPr>
          <a:lstStyle/>
          <a:p>
            <a:r>
              <a:rPr lang="en-US" sz="900" i="1" dirty="0"/>
              <a:t>Resulting Spatial Image</a:t>
            </a:r>
          </a:p>
        </p:txBody>
      </p:sp>
      <p:sp>
        <p:nvSpPr>
          <p:cNvPr id="27" name="TextBox 21">
            <a:extLst>
              <a:ext uri="{FF2B5EF4-FFF2-40B4-BE49-F238E27FC236}">
                <a16:creationId xmlns:a16="http://schemas.microsoft.com/office/drawing/2014/main" id="{108B7D25-EC51-6723-CACE-B0A36FBA19A2}"/>
              </a:ext>
            </a:extLst>
          </p:cNvPr>
          <p:cNvSpPr txBox="1"/>
          <p:nvPr/>
        </p:nvSpPr>
        <p:spPr>
          <a:xfrm>
            <a:off x="8357058" y="3361143"/>
            <a:ext cx="75558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i="1" dirty="0">
                <a:solidFill>
                  <a:schemeClr val="bg2">
                    <a:lumMod val="75000"/>
                  </a:schemeClr>
                </a:solidFill>
              </a:rPr>
              <a:t>Li</a:t>
            </a:r>
            <a:r>
              <a:rPr lang="en-US" sz="1200" i="1" dirty="0">
                <a:solidFill>
                  <a:schemeClr val="bg2">
                    <a:lumMod val="75000"/>
                  </a:schemeClr>
                </a:solidFill>
              </a:rPr>
              <a:t> </a:t>
            </a:r>
            <a:r>
              <a:rPr lang="en-US" sz="800" i="1" dirty="0">
                <a:solidFill>
                  <a:schemeClr val="bg2">
                    <a:lumMod val="75000"/>
                  </a:schemeClr>
                </a:solidFill>
              </a:rPr>
              <a:t>Lab</a:t>
            </a:r>
            <a:endParaRPr lang="en-US" sz="1200" i="1" dirty="0">
              <a:solidFill>
                <a:schemeClr val="bg2">
                  <a:lumMod val="75000"/>
                </a:schemeClr>
              </a:solidFill>
            </a:endParaRPr>
          </a:p>
        </p:txBody>
      </p:sp>
      <p:sp>
        <p:nvSpPr>
          <p:cNvPr id="28" name="TextBox 21">
            <a:extLst>
              <a:ext uri="{FF2B5EF4-FFF2-40B4-BE49-F238E27FC236}">
                <a16:creationId xmlns:a16="http://schemas.microsoft.com/office/drawing/2014/main" id="{11AFFB0A-9ACA-6CD1-83B1-83F8BE238BFE}"/>
              </a:ext>
            </a:extLst>
          </p:cNvPr>
          <p:cNvSpPr txBox="1"/>
          <p:nvPr/>
        </p:nvSpPr>
        <p:spPr>
          <a:xfrm>
            <a:off x="11364620" y="3411986"/>
            <a:ext cx="1167308" cy="21544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i="1" dirty="0">
                <a:solidFill>
                  <a:schemeClr val="bg2">
                    <a:lumMod val="75000"/>
                  </a:schemeClr>
                </a:solidFill>
              </a:rPr>
              <a:t>Sanchez Lab</a:t>
            </a:r>
          </a:p>
        </p:txBody>
      </p:sp>
      <p:sp>
        <p:nvSpPr>
          <p:cNvPr id="29" name="Rectangle 28">
            <a:extLst>
              <a:ext uri="{FF2B5EF4-FFF2-40B4-BE49-F238E27FC236}">
                <a16:creationId xmlns:a16="http://schemas.microsoft.com/office/drawing/2014/main" id="{D61997D2-373A-FBE5-143C-666632012829}"/>
              </a:ext>
            </a:extLst>
          </p:cNvPr>
          <p:cNvSpPr/>
          <p:nvPr/>
        </p:nvSpPr>
        <p:spPr>
          <a:xfrm>
            <a:off x="5491488" y="3999933"/>
            <a:ext cx="6610108" cy="27733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1">
            <a:extLst>
              <a:ext uri="{FF2B5EF4-FFF2-40B4-BE49-F238E27FC236}">
                <a16:creationId xmlns:a16="http://schemas.microsoft.com/office/drawing/2014/main" id="{3A17F9F6-CCE7-83C0-43B1-88618CE9CEA8}"/>
              </a:ext>
            </a:extLst>
          </p:cNvPr>
          <p:cNvSpPr txBox="1"/>
          <p:nvPr/>
        </p:nvSpPr>
        <p:spPr>
          <a:xfrm>
            <a:off x="11649750" y="6494900"/>
            <a:ext cx="75558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i="1" dirty="0">
                <a:solidFill>
                  <a:schemeClr val="bg2">
                    <a:lumMod val="75000"/>
                  </a:schemeClr>
                </a:solidFill>
              </a:rPr>
              <a:t>Li</a:t>
            </a:r>
            <a:r>
              <a:rPr lang="en-US" sz="1200" i="1" dirty="0">
                <a:solidFill>
                  <a:schemeClr val="bg2">
                    <a:lumMod val="75000"/>
                  </a:schemeClr>
                </a:solidFill>
              </a:rPr>
              <a:t> </a:t>
            </a:r>
            <a:r>
              <a:rPr lang="en-US" sz="800" i="1" dirty="0">
                <a:solidFill>
                  <a:schemeClr val="bg2">
                    <a:lumMod val="75000"/>
                  </a:schemeClr>
                </a:solidFill>
              </a:rPr>
              <a:t>Lab</a:t>
            </a:r>
            <a:endParaRPr lang="en-US" sz="1200" i="1" dirty="0">
              <a:solidFill>
                <a:schemeClr val="bg2">
                  <a:lumMod val="75000"/>
                </a:schemeClr>
              </a:solidFill>
            </a:endParaRPr>
          </a:p>
        </p:txBody>
      </p:sp>
      <p:pic>
        <p:nvPicPr>
          <p:cNvPr id="31" name="Picture 30" descr="A purple and white cell&#10;&#10;Description automatically generated with medium confidence">
            <a:extLst>
              <a:ext uri="{FF2B5EF4-FFF2-40B4-BE49-F238E27FC236}">
                <a16:creationId xmlns:a16="http://schemas.microsoft.com/office/drawing/2014/main" id="{4F3F3100-CF22-DBD6-2709-E34F4A0E103E}"/>
              </a:ext>
            </a:extLst>
          </p:cNvPr>
          <p:cNvPicPr>
            <a:picLocks noChangeAspect="1"/>
          </p:cNvPicPr>
          <p:nvPr/>
        </p:nvPicPr>
        <p:blipFill>
          <a:blip r:embed="rId6"/>
          <a:stretch>
            <a:fillRect/>
          </a:stretch>
        </p:blipFill>
        <p:spPr>
          <a:xfrm>
            <a:off x="6220222" y="4632559"/>
            <a:ext cx="2431400" cy="2022158"/>
          </a:xfrm>
          <a:prstGeom prst="rect">
            <a:avLst/>
          </a:prstGeom>
          <a:ln>
            <a:solidFill>
              <a:schemeClr val="accent1"/>
            </a:solidFill>
          </a:ln>
        </p:spPr>
      </p:pic>
      <p:pic>
        <p:nvPicPr>
          <p:cNvPr id="32" name="Picture 31" descr="A green and pink speckled object with numbers&#10;&#10;Description automatically generated with medium confidence">
            <a:extLst>
              <a:ext uri="{FF2B5EF4-FFF2-40B4-BE49-F238E27FC236}">
                <a16:creationId xmlns:a16="http://schemas.microsoft.com/office/drawing/2014/main" id="{A30126BE-4DC8-7F49-E9F2-16D90876FE62}"/>
              </a:ext>
            </a:extLst>
          </p:cNvPr>
          <p:cNvPicPr>
            <a:picLocks noChangeAspect="1"/>
          </p:cNvPicPr>
          <p:nvPr/>
        </p:nvPicPr>
        <p:blipFill rotWithShape="1">
          <a:blip r:embed="rId7"/>
          <a:srcRect r="15194"/>
          <a:stretch/>
        </p:blipFill>
        <p:spPr>
          <a:xfrm>
            <a:off x="9296400" y="4596117"/>
            <a:ext cx="2247640" cy="2130291"/>
          </a:xfrm>
          <a:prstGeom prst="rect">
            <a:avLst/>
          </a:prstGeom>
        </p:spPr>
      </p:pic>
      <p:sp>
        <p:nvSpPr>
          <p:cNvPr id="34" name="TextBox 33">
            <a:extLst>
              <a:ext uri="{FF2B5EF4-FFF2-40B4-BE49-F238E27FC236}">
                <a16:creationId xmlns:a16="http://schemas.microsoft.com/office/drawing/2014/main" id="{CD08A02E-CEB7-DCCD-7331-D6987456EB0F}"/>
              </a:ext>
            </a:extLst>
          </p:cNvPr>
          <p:cNvSpPr txBox="1"/>
          <p:nvPr/>
        </p:nvSpPr>
        <p:spPr>
          <a:xfrm>
            <a:off x="6220222" y="4365285"/>
            <a:ext cx="2431400" cy="230832"/>
          </a:xfrm>
          <a:prstGeom prst="rect">
            <a:avLst/>
          </a:prstGeom>
          <a:noFill/>
        </p:spPr>
        <p:txBody>
          <a:bodyPr wrap="square" rtlCol="0">
            <a:spAutoFit/>
          </a:bodyPr>
          <a:lstStyle/>
          <a:p>
            <a:pPr algn="ctr"/>
            <a:r>
              <a:rPr lang="en-US" sz="900" i="1" dirty="0"/>
              <a:t>H&amp;E-Stained Tissue</a:t>
            </a:r>
          </a:p>
        </p:txBody>
      </p:sp>
      <p:sp>
        <p:nvSpPr>
          <p:cNvPr id="35" name="TextBox 34">
            <a:extLst>
              <a:ext uri="{FF2B5EF4-FFF2-40B4-BE49-F238E27FC236}">
                <a16:creationId xmlns:a16="http://schemas.microsoft.com/office/drawing/2014/main" id="{1D762B0F-B8C4-67C7-DE17-7EDB3B49DD35}"/>
              </a:ext>
            </a:extLst>
          </p:cNvPr>
          <p:cNvSpPr txBox="1"/>
          <p:nvPr/>
        </p:nvSpPr>
        <p:spPr>
          <a:xfrm>
            <a:off x="9380356" y="4365285"/>
            <a:ext cx="2124006" cy="230832"/>
          </a:xfrm>
          <a:prstGeom prst="rect">
            <a:avLst/>
          </a:prstGeom>
          <a:noFill/>
        </p:spPr>
        <p:txBody>
          <a:bodyPr wrap="square" rtlCol="0">
            <a:spAutoFit/>
          </a:bodyPr>
          <a:lstStyle/>
          <a:p>
            <a:pPr algn="ctr"/>
            <a:r>
              <a:rPr lang="en-US" sz="900" i="1" dirty="0"/>
              <a:t>Resulting Spatial Image</a:t>
            </a:r>
          </a:p>
        </p:txBody>
      </p:sp>
      <p:sp>
        <p:nvSpPr>
          <p:cNvPr id="36" name="TextBox 35">
            <a:extLst>
              <a:ext uri="{FF2B5EF4-FFF2-40B4-BE49-F238E27FC236}">
                <a16:creationId xmlns:a16="http://schemas.microsoft.com/office/drawing/2014/main" id="{4EAE82EF-0C4A-7F4B-1EA4-0F5017AE9DA3}"/>
              </a:ext>
            </a:extLst>
          </p:cNvPr>
          <p:cNvSpPr txBox="1"/>
          <p:nvPr/>
        </p:nvSpPr>
        <p:spPr>
          <a:xfrm>
            <a:off x="5491488" y="4028401"/>
            <a:ext cx="6610108" cy="307777"/>
          </a:xfrm>
          <a:prstGeom prst="rect">
            <a:avLst/>
          </a:prstGeom>
          <a:noFill/>
        </p:spPr>
        <p:txBody>
          <a:bodyPr wrap="square" rtlCol="0">
            <a:spAutoFit/>
          </a:bodyPr>
          <a:lstStyle/>
          <a:p>
            <a:pPr algn="ctr"/>
            <a:r>
              <a:rPr lang="en-US" sz="1400" u="sng" dirty="0"/>
              <a:t>Mouse Tumor Sample</a:t>
            </a:r>
          </a:p>
        </p:txBody>
      </p:sp>
    </p:spTree>
    <p:extLst>
      <p:ext uri="{BB962C8B-B14F-4D97-AF65-F5344CB8AC3E}">
        <p14:creationId xmlns:p14="http://schemas.microsoft.com/office/powerpoint/2010/main" val="13256772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8B30-4F36-E82B-FB2E-63AADA8BD7E9}"/>
              </a:ext>
            </a:extLst>
          </p:cNvPr>
          <p:cNvSpPr>
            <a:spLocks noGrp="1"/>
          </p:cNvSpPr>
          <p:nvPr>
            <p:ph type="title"/>
          </p:nvPr>
        </p:nvSpPr>
        <p:spPr>
          <a:xfrm>
            <a:off x="427120" y="304669"/>
            <a:ext cx="10567737" cy="1325563"/>
          </a:xfrm>
        </p:spPr>
        <p:txBody>
          <a:bodyPr/>
          <a:lstStyle/>
          <a:p>
            <a:r>
              <a:rPr lang="en-US" dirty="0"/>
              <a:t>Curio Trekker</a:t>
            </a:r>
          </a:p>
        </p:txBody>
      </p:sp>
      <p:sp>
        <p:nvSpPr>
          <p:cNvPr id="6" name="TextBox 5">
            <a:extLst>
              <a:ext uri="{FF2B5EF4-FFF2-40B4-BE49-F238E27FC236}">
                <a16:creationId xmlns:a16="http://schemas.microsoft.com/office/drawing/2014/main" id="{12DB4F0B-6415-CF9B-8A5F-798547B982FC}"/>
              </a:ext>
            </a:extLst>
          </p:cNvPr>
          <p:cNvSpPr txBox="1"/>
          <p:nvPr/>
        </p:nvSpPr>
        <p:spPr>
          <a:xfrm>
            <a:off x="169974" y="1408328"/>
            <a:ext cx="4551582" cy="5293757"/>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dirty="0"/>
              <a:t>True single cell resolution</a:t>
            </a:r>
          </a:p>
          <a:p>
            <a:pPr marL="742950" lvl="1" indent="-285750">
              <a:buFont typeface="Arial" panose="020B0604020202020204" pitchFamily="34" charset="0"/>
              <a:buChar char="•"/>
            </a:pPr>
            <a:r>
              <a:rPr lang="en-US" sz="1600" dirty="0">
                <a:latin typeface="Aptos" panose="020B0004020202020204" pitchFamily="34" charset="0"/>
              </a:rPr>
              <a:t>Nuclei tagged in spatial position before dissociation</a:t>
            </a:r>
            <a:endParaRPr lang="en-US" sz="1600" dirty="0"/>
          </a:p>
          <a:p>
            <a:pPr marL="285750" indent="-285750">
              <a:buFont typeface="Arial" panose="020B0604020202020204" pitchFamily="34" charset="0"/>
              <a:buChar char="•"/>
            </a:pPr>
            <a:r>
              <a:rPr lang="en-US" dirty="0"/>
              <a:t>10x10mm tile size</a:t>
            </a:r>
          </a:p>
          <a:p>
            <a:pPr marL="285750" indent="-285750">
              <a:buFont typeface="Arial" panose="020B0604020202020204" pitchFamily="34" charset="0"/>
              <a:buChar char="•"/>
            </a:pPr>
            <a:r>
              <a:rPr lang="en-US" dirty="0"/>
              <a:t>Fresh frozen tissue, 25uM thick</a:t>
            </a:r>
          </a:p>
          <a:p>
            <a:pPr marL="742950" lvl="1" indent="-285750">
              <a:buFont typeface="Arial" panose="020B0604020202020204" pitchFamily="34" charset="0"/>
              <a:buChar char="•"/>
            </a:pPr>
            <a:r>
              <a:rPr lang="en-US" sz="1600" dirty="0"/>
              <a:t>No fixation can be used</a:t>
            </a:r>
          </a:p>
          <a:p>
            <a:pPr marL="285750" indent="-285750">
              <a:buFont typeface="Arial" panose="020B0604020202020204" pitchFamily="34" charset="0"/>
              <a:buChar char="•"/>
            </a:pPr>
            <a:r>
              <a:rPr lang="en-US" dirty="0">
                <a:latin typeface="Aptos" panose="020B0004020202020204" pitchFamily="34" charset="0"/>
              </a:rPr>
              <a:t>Non-biased whole transcriptome assay</a:t>
            </a:r>
          </a:p>
          <a:p>
            <a:pPr marL="285750" indent="-285750">
              <a:buFont typeface="Arial" panose="020B0604020202020204" pitchFamily="34" charset="0"/>
              <a:buChar char="•"/>
            </a:pPr>
            <a:r>
              <a:rPr lang="en-US" dirty="0">
                <a:latin typeface="Aptos" panose="020B0004020202020204" pitchFamily="34" charset="0"/>
              </a:rPr>
              <a:t>Compatible with 10x Genomics Downstream protocols</a:t>
            </a:r>
          </a:p>
          <a:p>
            <a:pPr marL="742950" lvl="1" indent="-285750">
              <a:buFont typeface="Arial" panose="020B0604020202020204" pitchFamily="34" charset="0"/>
              <a:buChar char="•"/>
            </a:pPr>
            <a:r>
              <a:rPr lang="en-US" sz="1600" dirty="0" err="1">
                <a:latin typeface="Aptos" panose="020B0004020202020204" pitchFamily="34" charset="0"/>
              </a:rPr>
              <a:t>scRNA</a:t>
            </a:r>
            <a:r>
              <a:rPr lang="en-US" sz="1600" dirty="0">
                <a:latin typeface="Aptos" panose="020B0004020202020204" pitchFamily="34" charset="0"/>
              </a:rPr>
              <a:t>-seq 3’ GEM-X (20K cells per reaction)</a:t>
            </a:r>
          </a:p>
          <a:p>
            <a:pPr marL="742950" lvl="1" indent="-285750">
              <a:buFont typeface="Arial" panose="020B0604020202020204" pitchFamily="34" charset="0"/>
              <a:buChar char="•"/>
            </a:pPr>
            <a:r>
              <a:rPr lang="en-US" sz="1600" dirty="0">
                <a:latin typeface="Aptos" panose="020B0004020202020204" pitchFamily="34" charset="0"/>
              </a:rPr>
              <a:t>Multiome (</a:t>
            </a:r>
            <a:r>
              <a:rPr lang="en-US" sz="1600" dirty="0" err="1">
                <a:latin typeface="Aptos" panose="020B0004020202020204" pitchFamily="34" charset="0"/>
              </a:rPr>
              <a:t>scRNA</a:t>
            </a:r>
            <a:r>
              <a:rPr lang="en-US" sz="1600" dirty="0">
                <a:latin typeface="Aptos" panose="020B0004020202020204" pitchFamily="34" charset="0"/>
              </a:rPr>
              <a:t>-seq + ATAC)-</a:t>
            </a:r>
            <a:r>
              <a:rPr lang="en-US" sz="1600" i="1" dirty="0">
                <a:latin typeface="Aptos" panose="020B0004020202020204" pitchFamily="34" charset="0"/>
              </a:rPr>
              <a:t>not currently validated </a:t>
            </a:r>
            <a:r>
              <a:rPr lang="en-US" sz="1600" dirty="0">
                <a:latin typeface="Aptos" panose="020B0004020202020204" pitchFamily="34" charset="0"/>
              </a:rPr>
              <a:t>(10K reads per reaction)</a:t>
            </a:r>
          </a:p>
          <a:p>
            <a:pPr marL="742950" lvl="1" indent="-285750">
              <a:buFont typeface="Arial" panose="020B0604020202020204" pitchFamily="34" charset="0"/>
              <a:buChar char="•"/>
            </a:pPr>
            <a:r>
              <a:rPr lang="en-US" sz="1600" dirty="0"/>
              <a:t>10-20% of recovered nuclei is sufficient to see structures and cell interactions etc.</a:t>
            </a:r>
            <a:endParaRPr lang="en-US" sz="1600" i="1" dirty="0">
              <a:latin typeface="Aptos" panose="020B0004020202020204" pitchFamily="34" charset="0"/>
            </a:endParaRPr>
          </a:p>
          <a:p>
            <a:pPr marL="285750" indent="-285750">
              <a:buFont typeface="Arial" panose="020B0604020202020204" pitchFamily="34" charset="0"/>
              <a:buChar char="•"/>
            </a:pPr>
            <a:r>
              <a:rPr lang="en-US" b="1" dirty="0"/>
              <a:t>Ideal for discovery projects needing both spatial and single-cell data from the same tissue.</a:t>
            </a:r>
          </a:p>
        </p:txBody>
      </p:sp>
      <p:sp>
        <p:nvSpPr>
          <p:cNvPr id="5" name="TextBox 21">
            <a:extLst>
              <a:ext uri="{FF2B5EF4-FFF2-40B4-BE49-F238E27FC236}">
                <a16:creationId xmlns:a16="http://schemas.microsoft.com/office/drawing/2014/main" id="{7B4718FC-27E5-1E20-F659-B83552C83C9E}"/>
              </a:ext>
            </a:extLst>
          </p:cNvPr>
          <p:cNvSpPr txBox="1"/>
          <p:nvPr/>
        </p:nvSpPr>
        <p:spPr>
          <a:xfrm>
            <a:off x="10757855" y="6563586"/>
            <a:ext cx="1434145"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i="1" dirty="0">
                <a:solidFill>
                  <a:schemeClr val="bg2">
                    <a:lumMod val="75000"/>
                  </a:schemeClr>
                </a:solidFill>
              </a:rPr>
              <a:t>Curio Biosciences</a:t>
            </a:r>
          </a:p>
        </p:txBody>
      </p:sp>
      <p:pic>
        <p:nvPicPr>
          <p:cNvPr id="27" name="Picture 26">
            <a:extLst>
              <a:ext uri="{FF2B5EF4-FFF2-40B4-BE49-F238E27FC236}">
                <a16:creationId xmlns:a16="http://schemas.microsoft.com/office/drawing/2014/main" id="{54B0D7F1-D14F-A1AB-99C3-2B4B43995D5D}"/>
              </a:ext>
            </a:extLst>
          </p:cNvPr>
          <p:cNvPicPr>
            <a:picLocks noChangeAspect="1"/>
          </p:cNvPicPr>
          <p:nvPr/>
        </p:nvPicPr>
        <p:blipFill>
          <a:blip r:embed="rId2"/>
          <a:stretch>
            <a:fillRect/>
          </a:stretch>
        </p:blipFill>
        <p:spPr>
          <a:xfrm>
            <a:off x="6096000" y="4474344"/>
            <a:ext cx="4147923" cy="2227741"/>
          </a:xfrm>
          <a:prstGeom prst="rect">
            <a:avLst/>
          </a:prstGeom>
          <a:ln>
            <a:solidFill>
              <a:schemeClr val="accent1"/>
            </a:solidFill>
          </a:ln>
        </p:spPr>
      </p:pic>
      <p:pic>
        <p:nvPicPr>
          <p:cNvPr id="7" name="Picture 6">
            <a:extLst>
              <a:ext uri="{FF2B5EF4-FFF2-40B4-BE49-F238E27FC236}">
                <a16:creationId xmlns:a16="http://schemas.microsoft.com/office/drawing/2014/main" id="{3CC31F02-9D66-E035-2F6E-BCF3A3300DD8}"/>
              </a:ext>
            </a:extLst>
          </p:cNvPr>
          <p:cNvPicPr>
            <a:picLocks noChangeAspect="1"/>
          </p:cNvPicPr>
          <p:nvPr/>
        </p:nvPicPr>
        <p:blipFill rotWithShape="1">
          <a:blip r:embed="rId3"/>
          <a:srcRect t="13748" r="37811"/>
          <a:stretch/>
        </p:blipFill>
        <p:spPr>
          <a:xfrm>
            <a:off x="4822148" y="611512"/>
            <a:ext cx="4005991" cy="1944614"/>
          </a:xfrm>
          <a:prstGeom prst="rect">
            <a:avLst/>
          </a:prstGeom>
        </p:spPr>
      </p:pic>
      <p:pic>
        <p:nvPicPr>
          <p:cNvPr id="9" name="Picture 8">
            <a:extLst>
              <a:ext uri="{FF2B5EF4-FFF2-40B4-BE49-F238E27FC236}">
                <a16:creationId xmlns:a16="http://schemas.microsoft.com/office/drawing/2014/main" id="{5DBF356F-A4DF-60EC-3E1F-AFC10CC3EA79}"/>
              </a:ext>
            </a:extLst>
          </p:cNvPr>
          <p:cNvPicPr>
            <a:picLocks noChangeAspect="1"/>
          </p:cNvPicPr>
          <p:nvPr/>
        </p:nvPicPr>
        <p:blipFill rotWithShape="1">
          <a:blip r:embed="rId4"/>
          <a:srcRect l="61757" t="1169" r="5312" b="30933"/>
          <a:stretch/>
        </p:blipFill>
        <p:spPr>
          <a:xfrm>
            <a:off x="10594696" y="1433111"/>
            <a:ext cx="1348256" cy="1307335"/>
          </a:xfrm>
          <a:prstGeom prst="rect">
            <a:avLst/>
          </a:prstGeom>
        </p:spPr>
      </p:pic>
      <p:pic>
        <p:nvPicPr>
          <p:cNvPr id="10" name="Picture 9">
            <a:extLst>
              <a:ext uri="{FF2B5EF4-FFF2-40B4-BE49-F238E27FC236}">
                <a16:creationId xmlns:a16="http://schemas.microsoft.com/office/drawing/2014/main" id="{35B876C9-F759-A42E-A819-B05C2E28A764}"/>
              </a:ext>
            </a:extLst>
          </p:cNvPr>
          <p:cNvPicPr>
            <a:picLocks noChangeAspect="1"/>
          </p:cNvPicPr>
          <p:nvPr/>
        </p:nvPicPr>
        <p:blipFill rotWithShape="1">
          <a:blip r:embed="rId4"/>
          <a:srcRect l="25942" t="1169" r="46404" b="30933"/>
          <a:stretch/>
        </p:blipFill>
        <p:spPr>
          <a:xfrm>
            <a:off x="10597514" y="235830"/>
            <a:ext cx="1167366" cy="1347989"/>
          </a:xfrm>
          <a:prstGeom prst="rect">
            <a:avLst/>
          </a:prstGeom>
        </p:spPr>
      </p:pic>
      <p:pic>
        <p:nvPicPr>
          <p:cNvPr id="11" name="Picture 10">
            <a:extLst>
              <a:ext uri="{FF2B5EF4-FFF2-40B4-BE49-F238E27FC236}">
                <a16:creationId xmlns:a16="http://schemas.microsoft.com/office/drawing/2014/main" id="{8333095F-C091-AB6B-6012-02F670D20A1A}"/>
              </a:ext>
            </a:extLst>
          </p:cNvPr>
          <p:cNvPicPr>
            <a:picLocks noChangeAspect="1"/>
          </p:cNvPicPr>
          <p:nvPr/>
        </p:nvPicPr>
        <p:blipFill>
          <a:blip r:embed="rId5"/>
          <a:stretch>
            <a:fillRect/>
          </a:stretch>
        </p:blipFill>
        <p:spPr>
          <a:xfrm>
            <a:off x="5903675" y="2709482"/>
            <a:ext cx="4489837" cy="1583169"/>
          </a:xfrm>
          <a:prstGeom prst="rect">
            <a:avLst/>
          </a:prstGeom>
        </p:spPr>
      </p:pic>
      <p:pic>
        <p:nvPicPr>
          <p:cNvPr id="4" name="Picture 2" descr="Chromium X Series - 10x Genomics">
            <a:extLst>
              <a:ext uri="{FF2B5EF4-FFF2-40B4-BE49-F238E27FC236}">
                <a16:creationId xmlns:a16="http://schemas.microsoft.com/office/drawing/2014/main" id="{BBCFCAFB-6C47-F37C-BAA7-602AFFFE4C1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287"/>
          <a:stretch/>
        </p:blipFill>
        <p:spPr bwMode="auto">
          <a:xfrm>
            <a:off x="8750600" y="806426"/>
            <a:ext cx="1606487" cy="15547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F8CBDA1-123B-CEDB-BB87-1CB43D7796D3}"/>
              </a:ext>
            </a:extLst>
          </p:cNvPr>
          <p:cNvPicPr>
            <a:picLocks noChangeAspect="1"/>
          </p:cNvPicPr>
          <p:nvPr/>
        </p:nvPicPr>
        <p:blipFill rotWithShape="1">
          <a:blip r:embed="rId4"/>
          <a:srcRect l="54619" t="1169" r="36554" b="30933"/>
          <a:stretch/>
        </p:blipFill>
        <p:spPr>
          <a:xfrm>
            <a:off x="10221815" y="908121"/>
            <a:ext cx="325829" cy="1178658"/>
          </a:xfrm>
          <a:prstGeom prst="rect">
            <a:avLst/>
          </a:prstGeom>
        </p:spPr>
      </p:pic>
    </p:spTree>
    <p:extLst>
      <p:ext uri="{BB962C8B-B14F-4D97-AF65-F5344CB8AC3E}">
        <p14:creationId xmlns:p14="http://schemas.microsoft.com/office/powerpoint/2010/main" val="273280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 descr="http://research.stowers.org/rohnerlab/img/map_fish.png">
            <a:extLst>
              <a:ext uri="{FF2B5EF4-FFF2-40B4-BE49-F238E27FC236}">
                <a16:creationId xmlns:a16="http://schemas.microsoft.com/office/drawing/2014/main" id="{4827CEE2-0E3A-46CA-B09C-008DF9EC0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077" y="3517805"/>
            <a:ext cx="3130374" cy="240087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52" name="Picture 4" descr="https://www.stowers.org/sites/default/files/images/profiles/Trainor/Trainor_web_pict3.jpg">
            <a:extLst>
              <a:ext uri="{FF2B5EF4-FFF2-40B4-BE49-F238E27FC236}">
                <a16:creationId xmlns:a16="http://schemas.microsoft.com/office/drawing/2014/main" id="{B1682F41-0518-4F9B-A339-4BB82D6843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5163" y="1680074"/>
            <a:ext cx="1640054" cy="211332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4" name="Picture 8" descr="http://www.astrobio.net/images/galleryimages_images/Gallery_Image_8136.jpg">
            <a:hlinkClick r:id="rId5"/>
            <a:extLst>
              <a:ext uri="{FF2B5EF4-FFF2-40B4-BE49-F238E27FC236}">
                <a16:creationId xmlns:a16="http://schemas.microsoft.com/office/drawing/2014/main" id="{BAD88776-0044-4281-A4A8-B78D4DCD07E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1605719" y="4868238"/>
            <a:ext cx="1427231" cy="67365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descr="https://www.stowers.org/sites/default/files/images/profiles/Sanchez/Sanchez%20web%20pict1.jpg">
            <a:extLst>
              <a:ext uri="{FF2B5EF4-FFF2-40B4-BE49-F238E27FC236}">
                <a16:creationId xmlns:a16="http://schemas.microsoft.com/office/drawing/2014/main" id="{735EDF5A-3A34-4267-A556-F3E1D73768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6162" y="3853309"/>
            <a:ext cx="1518657" cy="206537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Related image">
            <a:extLst>
              <a:ext uri="{FF2B5EF4-FFF2-40B4-BE49-F238E27FC236}">
                <a16:creationId xmlns:a16="http://schemas.microsoft.com/office/drawing/2014/main" id="{E0E5F04D-8383-43A7-8316-C918F60FAB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2631" y="1705381"/>
            <a:ext cx="3226979" cy="112094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7" name="Picture 16" descr="http://news.bbcimg.co.uk/media/images/51032000/jpg/_51032029_zebrafishspl.jpg">
            <a:hlinkClick r:id="rId9"/>
            <a:extLst>
              <a:ext uri="{FF2B5EF4-FFF2-40B4-BE49-F238E27FC236}">
                <a16:creationId xmlns:a16="http://schemas.microsoft.com/office/drawing/2014/main" id="{FDEF2BE1-597C-49F2-B3EC-D86DC2AA176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4339" b="14766"/>
          <a:stretch/>
        </p:blipFill>
        <p:spPr bwMode="auto">
          <a:xfrm>
            <a:off x="8829895" y="2620037"/>
            <a:ext cx="1518657" cy="60561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8" name="Picture 20" descr="http://drplechner.com/wp-content/uploads/2012/10/lab-mouse.png">
            <a:hlinkClick r:id="rId11"/>
            <a:extLst>
              <a:ext uri="{FF2B5EF4-FFF2-40B4-BE49-F238E27FC236}">
                <a16:creationId xmlns:a16="http://schemas.microsoft.com/office/drawing/2014/main" id="{3159A57C-C7C5-44BB-90D1-3AF3272B311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95218" y="1657970"/>
            <a:ext cx="1518657" cy="96206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F6A9EB6F-4A8B-4829-9308-2847762AC42B}"/>
              </a:ext>
            </a:extLst>
          </p:cNvPr>
          <p:cNvSpPr txBox="1">
            <a:spLocks/>
          </p:cNvSpPr>
          <p:nvPr/>
        </p:nvSpPr>
        <p:spPr>
          <a:xfrm>
            <a:off x="542398" y="644235"/>
            <a:ext cx="10430402"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Examples of Research at Stowers Institute</a:t>
            </a:r>
          </a:p>
        </p:txBody>
      </p:sp>
      <p:sp>
        <p:nvSpPr>
          <p:cNvPr id="10" name="TextBox 9">
            <a:extLst>
              <a:ext uri="{FF2B5EF4-FFF2-40B4-BE49-F238E27FC236}">
                <a16:creationId xmlns:a16="http://schemas.microsoft.com/office/drawing/2014/main" id="{4CF8F63F-D785-488F-934E-D98551EFEB4B}"/>
              </a:ext>
            </a:extLst>
          </p:cNvPr>
          <p:cNvSpPr txBox="1"/>
          <p:nvPr/>
        </p:nvSpPr>
        <p:spPr>
          <a:xfrm>
            <a:off x="3502185" y="2679947"/>
            <a:ext cx="1640054" cy="715581"/>
          </a:xfrm>
          <a:prstGeom prst="rect">
            <a:avLst/>
          </a:prstGeom>
          <a:noFill/>
        </p:spPr>
        <p:txBody>
          <a:bodyPr wrap="square" rtlCol="0">
            <a:spAutoFit/>
          </a:bodyPr>
          <a:lstStyle/>
          <a:p>
            <a:r>
              <a:rPr lang="en-US" sz="1350" dirty="0"/>
              <a:t>Craniofacial development in mouse embryos</a:t>
            </a:r>
          </a:p>
        </p:txBody>
      </p:sp>
      <p:sp>
        <p:nvSpPr>
          <p:cNvPr id="11" name="TextBox 10">
            <a:extLst>
              <a:ext uri="{FF2B5EF4-FFF2-40B4-BE49-F238E27FC236}">
                <a16:creationId xmlns:a16="http://schemas.microsoft.com/office/drawing/2014/main" id="{85C13613-DFAF-43D9-BEAD-0577E29120BB}"/>
              </a:ext>
            </a:extLst>
          </p:cNvPr>
          <p:cNvSpPr txBox="1"/>
          <p:nvPr/>
        </p:nvSpPr>
        <p:spPr>
          <a:xfrm>
            <a:off x="5633901" y="2044240"/>
            <a:ext cx="1518657" cy="715581"/>
          </a:xfrm>
          <a:prstGeom prst="rect">
            <a:avLst/>
          </a:prstGeom>
          <a:noFill/>
        </p:spPr>
        <p:txBody>
          <a:bodyPr wrap="square" rtlCol="0">
            <a:spAutoFit/>
          </a:bodyPr>
          <a:lstStyle/>
          <a:p>
            <a:r>
              <a:rPr lang="en-US" sz="1350" dirty="0"/>
              <a:t>Zebrafish sensory system similar to human inner ear</a:t>
            </a:r>
          </a:p>
        </p:txBody>
      </p:sp>
      <p:sp>
        <p:nvSpPr>
          <p:cNvPr id="12" name="TextBox 11">
            <a:extLst>
              <a:ext uri="{FF2B5EF4-FFF2-40B4-BE49-F238E27FC236}">
                <a16:creationId xmlns:a16="http://schemas.microsoft.com/office/drawing/2014/main" id="{C1C24792-167C-4449-AA24-57E2C7750295}"/>
              </a:ext>
            </a:extLst>
          </p:cNvPr>
          <p:cNvSpPr txBox="1"/>
          <p:nvPr/>
        </p:nvSpPr>
        <p:spPr>
          <a:xfrm>
            <a:off x="4225171" y="4323502"/>
            <a:ext cx="1408730" cy="715581"/>
          </a:xfrm>
          <a:prstGeom prst="rect">
            <a:avLst/>
          </a:prstGeom>
          <a:noFill/>
        </p:spPr>
        <p:txBody>
          <a:bodyPr wrap="square" rtlCol="0">
            <a:spAutoFit/>
          </a:bodyPr>
          <a:lstStyle/>
          <a:p>
            <a:r>
              <a:rPr lang="en-US" sz="1350" dirty="0"/>
              <a:t>Stem cell regeneration in planaria</a:t>
            </a:r>
          </a:p>
        </p:txBody>
      </p:sp>
      <p:sp>
        <p:nvSpPr>
          <p:cNvPr id="13" name="TextBox 12">
            <a:extLst>
              <a:ext uri="{FF2B5EF4-FFF2-40B4-BE49-F238E27FC236}">
                <a16:creationId xmlns:a16="http://schemas.microsoft.com/office/drawing/2014/main" id="{FCE1F57C-5CD1-4682-9EFA-1B6A92BC37A6}"/>
              </a:ext>
            </a:extLst>
          </p:cNvPr>
          <p:cNvSpPr txBox="1"/>
          <p:nvPr/>
        </p:nvSpPr>
        <p:spPr>
          <a:xfrm>
            <a:off x="6003656" y="4300182"/>
            <a:ext cx="1408730" cy="715581"/>
          </a:xfrm>
          <a:prstGeom prst="rect">
            <a:avLst/>
          </a:prstGeom>
          <a:noFill/>
        </p:spPr>
        <p:txBody>
          <a:bodyPr wrap="square" rtlCol="0">
            <a:spAutoFit/>
          </a:bodyPr>
          <a:lstStyle/>
          <a:p>
            <a:r>
              <a:rPr lang="en-US" sz="1350" dirty="0"/>
              <a:t>Metabolism in different species of cavefish</a:t>
            </a:r>
          </a:p>
        </p:txBody>
      </p:sp>
    </p:spTree>
    <p:extLst>
      <p:ext uri="{BB962C8B-B14F-4D97-AF65-F5344CB8AC3E}">
        <p14:creationId xmlns:p14="http://schemas.microsoft.com/office/powerpoint/2010/main" val="228453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79D4A-F471-47AE-BCDD-5A15690BA1D2}"/>
              </a:ext>
            </a:extLst>
          </p:cNvPr>
          <p:cNvSpPr>
            <a:spLocks noGrp="1"/>
          </p:cNvSpPr>
          <p:nvPr>
            <p:ph type="title"/>
          </p:nvPr>
        </p:nvSpPr>
        <p:spPr>
          <a:xfrm>
            <a:off x="610336" y="533076"/>
            <a:ext cx="10591063" cy="1609109"/>
          </a:xfrm>
        </p:spPr>
        <p:txBody>
          <a:bodyPr vert="horz" lIns="91440" tIns="45720" rIns="91440" bIns="45720" rtlCol="0" anchor="ctr">
            <a:noAutofit/>
          </a:bodyPr>
          <a:lstStyle/>
          <a:p>
            <a:r>
              <a:rPr lang="en-US" dirty="0"/>
              <a:t>Xenium by 10X Genomics</a:t>
            </a:r>
          </a:p>
        </p:txBody>
      </p:sp>
      <p:sp>
        <p:nvSpPr>
          <p:cNvPr id="3" name="TextBox 2">
            <a:extLst>
              <a:ext uri="{FF2B5EF4-FFF2-40B4-BE49-F238E27FC236}">
                <a16:creationId xmlns:a16="http://schemas.microsoft.com/office/drawing/2014/main" id="{FC916F4A-5365-60C5-7DEE-DE81D08B084A}"/>
              </a:ext>
            </a:extLst>
          </p:cNvPr>
          <p:cNvSpPr txBox="1"/>
          <p:nvPr/>
        </p:nvSpPr>
        <p:spPr>
          <a:xfrm>
            <a:off x="377687" y="2340304"/>
            <a:ext cx="4681330" cy="2862322"/>
          </a:xfrm>
          <a:prstGeom prst="rect">
            <a:avLst/>
          </a:prstGeom>
          <a:noFill/>
        </p:spPr>
        <p:txBody>
          <a:bodyPr wrap="square" rtlCol="0">
            <a:spAutoFit/>
          </a:bodyPr>
          <a:lstStyle/>
          <a:p>
            <a:pPr marL="285750" indent="-285750">
              <a:buFont typeface="Arial" panose="020B0604020202020204" pitchFamily="34" charset="0"/>
              <a:buChar char="•"/>
            </a:pPr>
            <a:r>
              <a:rPr lang="en-US" sz="1800" dirty="0"/>
              <a:t>Pre-designed panels for human and mouse</a:t>
            </a:r>
          </a:p>
          <a:p>
            <a:pPr marL="285750" indent="-285750">
              <a:buFont typeface="Arial" panose="020B0604020202020204" pitchFamily="34" charset="0"/>
              <a:buChar char="•"/>
            </a:pPr>
            <a:r>
              <a:rPr lang="en-US" sz="1800" dirty="0">
                <a:effectLst/>
                <a:latin typeface="Aptos" panose="020B0004020202020204" pitchFamily="34" charset="0"/>
                <a:ea typeface="Times New Roman" panose="02020603050405020304" pitchFamily="18" charset="0"/>
                <a:cs typeface="Aptos" panose="020B0004020202020204" pitchFamily="34" charset="0"/>
              </a:rPr>
              <a:t>Targeted probe-based approach to study genes of interest</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285750" indent="-285750">
              <a:buFont typeface="Arial" panose="020B0604020202020204" pitchFamily="34" charset="0"/>
              <a:buChar char="•"/>
            </a:pPr>
            <a:r>
              <a:rPr lang="en-US" dirty="0"/>
              <a:t>At Stowers, we decided on Xenium due to the wide variety of organisms we work with</a:t>
            </a:r>
          </a:p>
          <a:p>
            <a:pPr marL="285750" indent="-285750">
              <a:buFont typeface="Arial" panose="020B0604020202020204" pitchFamily="34" charset="0"/>
              <a:buChar char="•"/>
            </a:pPr>
            <a:r>
              <a:rPr lang="en-US" sz="1800" dirty="0">
                <a:effectLst/>
                <a:latin typeface="Aptos" panose="020B0004020202020204" pitchFamily="34" charset="0"/>
                <a:ea typeface="Times New Roman" panose="02020603050405020304" pitchFamily="18" charset="0"/>
                <a:cs typeface="Aptos" panose="020B0004020202020204" pitchFamily="34" charset="0"/>
              </a:rPr>
              <a:t>Imaging based in-situ assay with subcellular resolution</a:t>
            </a:r>
          </a:p>
          <a:p>
            <a:pPr marL="285750" indent="-285750">
              <a:buFont typeface="Arial" panose="020B0604020202020204" pitchFamily="34" charset="0"/>
              <a:buChar char="•"/>
            </a:pPr>
            <a:r>
              <a:rPr lang="en-US" sz="1800" dirty="0"/>
              <a:t>Supports Fresh Frozen or FFPE Tissue</a:t>
            </a:r>
          </a:p>
          <a:p>
            <a:pPr marL="285750" indent="-285750">
              <a:buFont typeface="Arial" panose="020B0604020202020204" pitchFamily="34" charset="0"/>
              <a:buChar char="•"/>
            </a:pPr>
            <a:endParaRPr lang="en-US" dirty="0"/>
          </a:p>
          <a:p>
            <a:r>
              <a:rPr lang="en-US" dirty="0"/>
              <a:t> </a:t>
            </a:r>
          </a:p>
        </p:txBody>
      </p:sp>
      <p:sp>
        <p:nvSpPr>
          <p:cNvPr id="7" name="TextBox 6">
            <a:extLst>
              <a:ext uri="{FF2B5EF4-FFF2-40B4-BE49-F238E27FC236}">
                <a16:creationId xmlns:a16="http://schemas.microsoft.com/office/drawing/2014/main" id="{5F3964CC-628C-AFD0-DEFF-2F7C5965E1DC}"/>
              </a:ext>
            </a:extLst>
          </p:cNvPr>
          <p:cNvSpPr txBox="1"/>
          <p:nvPr/>
        </p:nvSpPr>
        <p:spPr>
          <a:xfrm>
            <a:off x="723662" y="5281663"/>
            <a:ext cx="6096000" cy="646331"/>
          </a:xfrm>
          <a:prstGeom prst="rect">
            <a:avLst/>
          </a:prstGeom>
          <a:noFill/>
        </p:spPr>
        <p:txBody>
          <a:bodyPr wrap="square">
            <a:spAutoFit/>
          </a:bodyPr>
          <a:lstStyle/>
          <a:p>
            <a:r>
              <a:rPr lang="en-US" dirty="0">
                <a:hlinkClick r:id="rId3"/>
              </a:rPr>
              <a:t>Xenium Platform Page - 10x Genomics</a:t>
            </a:r>
            <a:endParaRPr lang="en-US" dirty="0"/>
          </a:p>
          <a:p>
            <a:r>
              <a:rPr lang="en-US" sz="1800" dirty="0">
                <a:hlinkClick r:id="rId4"/>
              </a:rPr>
              <a:t>https://youtu.be/8YF2ZMaV4V0</a:t>
            </a:r>
            <a:endParaRPr lang="en-US" dirty="0"/>
          </a:p>
        </p:txBody>
      </p:sp>
      <p:pic>
        <p:nvPicPr>
          <p:cNvPr id="4" name="Picture 3" descr="A diagram of a gene expression&#10;&#10;Description automatically generated">
            <a:extLst>
              <a:ext uri="{FF2B5EF4-FFF2-40B4-BE49-F238E27FC236}">
                <a16:creationId xmlns:a16="http://schemas.microsoft.com/office/drawing/2014/main" id="{CBB11238-8990-AADF-1C54-5AA93DDD3096}"/>
              </a:ext>
            </a:extLst>
          </p:cNvPr>
          <p:cNvPicPr>
            <a:picLocks noChangeAspect="1"/>
          </p:cNvPicPr>
          <p:nvPr/>
        </p:nvPicPr>
        <p:blipFill rotWithShape="1">
          <a:blip r:embed="rId5"/>
          <a:srcRect l="3507" t="6861" r="4705"/>
          <a:stretch/>
        </p:blipFill>
        <p:spPr>
          <a:xfrm>
            <a:off x="6601326" y="2695010"/>
            <a:ext cx="5061285" cy="3570348"/>
          </a:xfrm>
          <a:prstGeom prst="rect">
            <a:avLst/>
          </a:prstGeom>
          <a:ln>
            <a:solidFill>
              <a:schemeClr val="tx1"/>
            </a:solidFill>
          </a:ln>
        </p:spPr>
      </p:pic>
      <p:pic>
        <p:nvPicPr>
          <p:cNvPr id="6" name="Picture 2">
            <a:extLst>
              <a:ext uri="{FF2B5EF4-FFF2-40B4-BE49-F238E27FC236}">
                <a16:creationId xmlns:a16="http://schemas.microsoft.com/office/drawing/2014/main" id="{482078D8-5FCE-AF19-8D1A-9B71ABC701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3764" y="3364995"/>
            <a:ext cx="10287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90D1D419-EFB3-D6AB-860D-6E778A718C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89947" y="760687"/>
            <a:ext cx="2984744" cy="168814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9A9A560-B554-6D6A-95DF-63476FD48F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890"/>
          <a:stretch/>
        </p:blipFill>
        <p:spPr bwMode="auto">
          <a:xfrm>
            <a:off x="9622638" y="760686"/>
            <a:ext cx="2094116" cy="160911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418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1FBE6-219D-FE64-7869-72C2BF11E2B0}"/>
              </a:ext>
            </a:extLst>
          </p:cNvPr>
          <p:cNvSpPr>
            <a:spLocks noGrp="1"/>
          </p:cNvSpPr>
          <p:nvPr>
            <p:ph type="title"/>
          </p:nvPr>
        </p:nvSpPr>
        <p:spPr>
          <a:xfrm>
            <a:off x="838197" y="152400"/>
            <a:ext cx="10515600" cy="1325563"/>
          </a:xfrm>
        </p:spPr>
        <p:txBody>
          <a:bodyPr/>
          <a:lstStyle/>
          <a:p>
            <a:pPr algn="ctr"/>
            <a:r>
              <a:rPr lang="en-US" b="1" u="sng" dirty="0"/>
              <a:t>Overall Assay Comparisons</a:t>
            </a:r>
          </a:p>
        </p:txBody>
      </p:sp>
      <p:graphicFrame>
        <p:nvGraphicFramePr>
          <p:cNvPr id="4" name="Content Placeholder 3">
            <a:extLst>
              <a:ext uri="{FF2B5EF4-FFF2-40B4-BE49-F238E27FC236}">
                <a16:creationId xmlns:a16="http://schemas.microsoft.com/office/drawing/2014/main" id="{17727C0B-58A8-F93E-FB33-D294C2C4F57C}"/>
              </a:ext>
            </a:extLst>
          </p:cNvPr>
          <p:cNvGraphicFramePr>
            <a:graphicFrameLocks noGrp="1"/>
          </p:cNvGraphicFramePr>
          <p:nvPr>
            <p:ph idx="1"/>
          </p:nvPr>
        </p:nvGraphicFramePr>
        <p:xfrm>
          <a:off x="337132" y="1392271"/>
          <a:ext cx="11517731" cy="4275105"/>
        </p:xfrm>
        <a:graphic>
          <a:graphicData uri="http://schemas.openxmlformats.org/drawingml/2006/table">
            <a:tbl>
              <a:tblPr firstRow="1" bandRow="1">
                <a:tableStyleId>{EB9631B5-78F2-41C9-869B-9F39066F8104}</a:tableStyleId>
              </a:tblPr>
              <a:tblGrid>
                <a:gridCol w="1543179">
                  <a:extLst>
                    <a:ext uri="{9D8B030D-6E8A-4147-A177-3AD203B41FA5}">
                      <a16:colId xmlns:a16="http://schemas.microsoft.com/office/drawing/2014/main" val="2189051987"/>
                    </a:ext>
                  </a:extLst>
                </a:gridCol>
                <a:gridCol w="2399923">
                  <a:extLst>
                    <a:ext uri="{9D8B030D-6E8A-4147-A177-3AD203B41FA5}">
                      <a16:colId xmlns:a16="http://schemas.microsoft.com/office/drawing/2014/main" val="452031022"/>
                    </a:ext>
                  </a:extLst>
                </a:gridCol>
                <a:gridCol w="2371445">
                  <a:extLst>
                    <a:ext uri="{9D8B030D-6E8A-4147-A177-3AD203B41FA5}">
                      <a16:colId xmlns:a16="http://schemas.microsoft.com/office/drawing/2014/main" val="1634823671"/>
                    </a:ext>
                  </a:extLst>
                </a:gridCol>
                <a:gridCol w="2191030">
                  <a:extLst>
                    <a:ext uri="{9D8B030D-6E8A-4147-A177-3AD203B41FA5}">
                      <a16:colId xmlns:a16="http://schemas.microsoft.com/office/drawing/2014/main" val="3609063722"/>
                    </a:ext>
                  </a:extLst>
                </a:gridCol>
                <a:gridCol w="3012154">
                  <a:extLst>
                    <a:ext uri="{9D8B030D-6E8A-4147-A177-3AD203B41FA5}">
                      <a16:colId xmlns:a16="http://schemas.microsoft.com/office/drawing/2014/main" val="2476124115"/>
                    </a:ext>
                  </a:extLst>
                </a:gridCol>
              </a:tblGrid>
              <a:tr h="393503">
                <a:tc>
                  <a:txBody>
                    <a:bodyPr/>
                    <a:lstStyle/>
                    <a:p>
                      <a:pPr algn="ctr"/>
                      <a:endParaRPr lang="en-US" dirty="0"/>
                    </a:p>
                  </a:txBody>
                  <a:tcPr anchor="ctr">
                    <a:lnL>
                      <a:noFill/>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t>Curio Seeker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dirty="0"/>
                        <a:t>Curio Trekker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dirty="0"/>
                        <a:t>Visium HD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400" dirty="0"/>
                        <a:t>Xenium Analyzer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0978989"/>
                  </a:ext>
                </a:extLst>
              </a:tr>
              <a:tr h="393503">
                <a:tc>
                  <a:txBody>
                    <a:bodyPr/>
                    <a:lstStyle/>
                    <a:p>
                      <a:pPr algn="ctr"/>
                      <a:r>
                        <a:rPr lang="en-US" sz="1200" dirty="0"/>
                        <a:t>Platform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dirty="0"/>
                        <a:t>Sequencing 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Sequencing 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Sequencing 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Imaging 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08470437"/>
                  </a:ext>
                </a:extLst>
              </a:tr>
              <a:tr h="393503">
                <a:tc>
                  <a:txBody>
                    <a:bodyPr/>
                    <a:lstStyle/>
                    <a:p>
                      <a:pPr algn="ctr"/>
                      <a:r>
                        <a:rPr lang="en-US" sz="1200" dirty="0"/>
                        <a:t>Assay 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Whole Transcriptome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Whole Transcriptome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Targeted Whole Transcriptome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Targeted Gene Specific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6692264"/>
                  </a:ext>
                </a:extLst>
              </a:tr>
              <a:tr h="533937">
                <a:tc>
                  <a:txBody>
                    <a:bodyPr/>
                    <a:lstStyle/>
                    <a:p>
                      <a:pPr algn="ctr"/>
                      <a:r>
                        <a:rPr lang="en-US" sz="1200" dirty="0"/>
                        <a:t>Organisms Compatible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Any organism (poly-A 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Any organism (nuclei tagging)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Human or Mouse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Human, Mouse, or Custom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85981851"/>
                  </a:ext>
                </a:extLst>
              </a:tr>
              <a:tr h="393503">
                <a:tc>
                  <a:txBody>
                    <a:bodyPr/>
                    <a:lstStyle/>
                    <a:p>
                      <a:pPr algn="ctr"/>
                      <a:r>
                        <a:rPr lang="en-US" sz="1200" dirty="0"/>
                        <a:t>Resolution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10uM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Single cell level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2uM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Sub-cellular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95603202"/>
                  </a:ext>
                </a:extLst>
              </a:tr>
              <a:tr h="1036466">
                <a:tc>
                  <a:txBody>
                    <a:bodyPr/>
                    <a:lstStyle/>
                    <a:p>
                      <a:pPr algn="ctr"/>
                      <a:r>
                        <a:rPr lang="en-US" sz="1200" dirty="0"/>
                        <a:t>Transcripts Captured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Species dependent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Species dependent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18-19K genes captured*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Pre-designed Panels: Up to 5000 genes (Human or Mouse)</a:t>
                      </a:r>
                    </a:p>
                    <a:p>
                      <a:pPr algn="ctr"/>
                      <a:r>
                        <a:rPr lang="en-US" sz="1200" dirty="0"/>
                        <a:t>Add-on Panels: Up to 100 additional genes</a:t>
                      </a:r>
                    </a:p>
                    <a:p>
                      <a:pPr algn="ctr"/>
                      <a:r>
                        <a:rPr lang="en-US" sz="1200" dirty="0"/>
                        <a:t>Standalone Custom Panel: Up to 480 genes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58878709"/>
                  </a:ext>
                </a:extLst>
              </a:tr>
              <a:tr h="659569">
                <a:tc>
                  <a:txBody>
                    <a:bodyPr/>
                    <a:lstStyle/>
                    <a:p>
                      <a:pPr algn="ctr"/>
                      <a:r>
                        <a:rPr lang="en-US" sz="1200" dirty="0"/>
                        <a:t>Capture Area Size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3x3mm and 10x10mm tiles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10x10mm tiles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6.5 x 6.5mm, two capture areas per slide processed for each 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11x22mm capture area per slide, two slides processed per 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19695258"/>
                  </a:ext>
                </a:extLst>
              </a:tr>
              <a:tr h="471121">
                <a:tc>
                  <a:txBody>
                    <a:bodyPr/>
                    <a:lstStyle/>
                    <a:p>
                      <a:pPr algn="ctr"/>
                      <a:r>
                        <a:rPr lang="en-US" sz="1200" dirty="0"/>
                        <a:t>Base Pricing**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3x3mm: $1,400 + sequencing</a:t>
                      </a:r>
                    </a:p>
                    <a:p>
                      <a:pPr algn="ctr"/>
                      <a:r>
                        <a:rPr lang="en-US" sz="1200" dirty="0"/>
                        <a:t>10x10mm: $3,500 + sequencing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$2,500 +10x Genomics Assay cost and sequencing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~$6,200 + sequencing costs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~$7,000-10,000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39533"/>
                  </a:ext>
                </a:extLst>
              </a:tr>
            </a:tbl>
          </a:graphicData>
        </a:graphic>
      </p:graphicFrame>
      <p:sp>
        <p:nvSpPr>
          <p:cNvPr id="5" name="TextBox 4">
            <a:extLst>
              <a:ext uri="{FF2B5EF4-FFF2-40B4-BE49-F238E27FC236}">
                <a16:creationId xmlns:a16="http://schemas.microsoft.com/office/drawing/2014/main" id="{17DAA714-631E-F9B2-2003-B8462B7CB0A2}"/>
              </a:ext>
            </a:extLst>
          </p:cNvPr>
          <p:cNvSpPr txBox="1"/>
          <p:nvPr/>
        </p:nvSpPr>
        <p:spPr>
          <a:xfrm>
            <a:off x="589543" y="5795707"/>
            <a:ext cx="11012907" cy="738664"/>
          </a:xfrm>
          <a:prstGeom prst="rect">
            <a:avLst/>
          </a:prstGeom>
          <a:noFill/>
        </p:spPr>
        <p:txBody>
          <a:bodyPr wrap="square" rtlCol="0">
            <a:spAutoFit/>
          </a:bodyPr>
          <a:lstStyle/>
          <a:p>
            <a:r>
              <a:rPr lang="en-US" sz="1400" i="1" dirty="0"/>
              <a:t>*Some genes excluded from whole transcriptome probe set. See </a:t>
            </a:r>
            <a:r>
              <a:rPr lang="en-US" sz="1400" i="1" dirty="0">
                <a:hlinkClick r:id="rId3"/>
              </a:rPr>
              <a:t>10x Genomics site</a:t>
            </a:r>
            <a:r>
              <a:rPr lang="en-US" sz="1400" i="1" dirty="0"/>
              <a:t> for details.</a:t>
            </a:r>
          </a:p>
          <a:p>
            <a:r>
              <a:rPr lang="en-US" sz="1400" i="1" dirty="0"/>
              <a:t>**Pricing will vary based of the experimental needs, size of Curio tiles, and if custom probes for Xenium were used. Please see full price breakdown for assays in the next few slides. </a:t>
            </a:r>
          </a:p>
        </p:txBody>
      </p:sp>
    </p:spTree>
    <p:extLst>
      <p:ext uri="{BB962C8B-B14F-4D97-AF65-F5344CB8AC3E}">
        <p14:creationId xmlns:p14="http://schemas.microsoft.com/office/powerpoint/2010/main" val="602743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BCB604B1-3732-9970-1F02-DD81E620E327}"/>
              </a:ext>
            </a:extLst>
          </p:cNvPr>
          <p:cNvGraphicFramePr>
            <a:graphicFrameLocks noGrp="1"/>
          </p:cNvGraphicFramePr>
          <p:nvPr/>
        </p:nvGraphicFramePr>
        <p:xfrm>
          <a:off x="9225132" y="636104"/>
          <a:ext cx="2572616" cy="1689655"/>
        </p:xfrm>
        <a:graphic>
          <a:graphicData uri="http://schemas.openxmlformats.org/drawingml/2006/table">
            <a:tbl>
              <a:tblPr/>
              <a:tblGrid>
                <a:gridCol w="644425">
                  <a:extLst>
                    <a:ext uri="{9D8B030D-6E8A-4147-A177-3AD203B41FA5}">
                      <a16:colId xmlns:a16="http://schemas.microsoft.com/office/drawing/2014/main" val="2745900539"/>
                    </a:ext>
                  </a:extLst>
                </a:gridCol>
                <a:gridCol w="1928191">
                  <a:extLst>
                    <a:ext uri="{9D8B030D-6E8A-4147-A177-3AD203B41FA5}">
                      <a16:colId xmlns:a16="http://schemas.microsoft.com/office/drawing/2014/main" val="3372738525"/>
                    </a:ext>
                  </a:extLst>
                </a:gridCol>
              </a:tblGrid>
              <a:tr h="337931">
                <a:tc gridSpan="2">
                  <a:txBody>
                    <a:bodyPr/>
                    <a:lstStyle/>
                    <a:p>
                      <a:pPr algn="ctr" fontAlgn="b"/>
                      <a:r>
                        <a:rPr lang="en-US" sz="2000" b="1" i="0" u="none" strike="noStrike" dirty="0">
                          <a:solidFill>
                            <a:srgbClr val="000000"/>
                          </a:solidFill>
                          <a:effectLst/>
                          <a:latin typeface="Calibri" panose="020F0502020204030204" pitchFamily="34" charset="0"/>
                        </a:rPr>
                        <a:t>Color Key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extLst>
                  <a:ext uri="{0D108BD9-81ED-4DB2-BD59-A6C34878D82A}">
                    <a16:rowId xmlns:a16="http://schemas.microsoft.com/office/drawing/2014/main" val="69266945"/>
                  </a:ext>
                </a:extLst>
              </a:tr>
              <a:tr h="337931">
                <a:tc>
                  <a:txBody>
                    <a:bodyPr/>
                    <a:lstStyle/>
                    <a:p>
                      <a:pPr algn="l" fontAlgn="b"/>
                      <a:endParaRPr lang="en-US" sz="1200" b="1"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FFFF"/>
                    </a:solidFill>
                  </a:tcPr>
                </a:tc>
                <a:tc>
                  <a:txBody>
                    <a:bodyPr/>
                    <a:lstStyle/>
                    <a:p>
                      <a:pPr algn="ctr" fontAlgn="b"/>
                      <a:r>
                        <a:rPr lang="en-US" sz="1600" b="1" i="0" u="none" strike="noStrike" dirty="0">
                          <a:solidFill>
                            <a:srgbClr val="000000"/>
                          </a:solidFill>
                          <a:effectLst/>
                          <a:latin typeface="Calibri" panose="020F0502020204030204" pitchFamily="34" charset="0"/>
                        </a:rPr>
                        <a:t>Multiple Groups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6272152"/>
                  </a:ext>
                </a:extLst>
              </a:tr>
              <a:tr h="337931">
                <a:tc>
                  <a:txBody>
                    <a:bodyPr/>
                    <a:lstStyle/>
                    <a:p>
                      <a:pPr algn="l" fontAlgn="b"/>
                      <a:endParaRPr lang="en-US" sz="1200" b="1"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1600" b="1" i="0" u="none" strike="noStrike" dirty="0">
                          <a:solidFill>
                            <a:srgbClr val="000000"/>
                          </a:solidFill>
                          <a:effectLst/>
                          <a:latin typeface="Calibri" panose="020F0502020204030204" pitchFamily="34" charset="0"/>
                        </a:rPr>
                        <a:t>Histology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37481015"/>
                  </a:ext>
                </a:extLst>
              </a:tr>
              <a:tr h="337931">
                <a:tc>
                  <a:txBody>
                    <a:bodyPr/>
                    <a:lstStyle/>
                    <a:p>
                      <a:pPr algn="l" fontAlgn="b"/>
                      <a:endParaRPr lang="en-US" sz="1200" b="1"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FFCC"/>
                    </a:solidFill>
                  </a:tcPr>
                </a:tc>
                <a:tc>
                  <a:txBody>
                    <a:bodyPr/>
                    <a:lstStyle/>
                    <a:p>
                      <a:pPr algn="ctr" fontAlgn="b"/>
                      <a:r>
                        <a:rPr lang="en-US" sz="1600" b="1" i="0" u="none" strike="noStrike" dirty="0">
                          <a:solidFill>
                            <a:srgbClr val="000000"/>
                          </a:solidFill>
                          <a:effectLst/>
                          <a:latin typeface="Calibri" panose="020F0502020204030204" pitchFamily="34" charset="0"/>
                        </a:rPr>
                        <a:t>S&amp;DG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05797110"/>
                  </a:ext>
                </a:extLst>
              </a:tr>
              <a:tr h="337931">
                <a:tc>
                  <a:txBody>
                    <a:bodyPr/>
                    <a:lstStyle/>
                    <a:p>
                      <a:pPr algn="l" fontAlgn="b"/>
                      <a:endParaRPr lang="en-US" sz="1200" b="1" i="0" u="none" strike="noStrike" dirty="0">
                        <a:solidFill>
                          <a:srgbClr val="FFFFFF"/>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b"/>
                      <a:r>
                        <a:rPr lang="en-US" sz="1600" b="1" i="0" u="none" strike="noStrike" dirty="0" err="1">
                          <a:solidFill>
                            <a:srgbClr val="000000"/>
                          </a:solidFill>
                          <a:effectLst/>
                          <a:latin typeface="Calibri" panose="020F0502020204030204" pitchFamily="34" charset="0"/>
                        </a:rPr>
                        <a:t>CompBio</a:t>
                      </a:r>
                      <a:endParaRPr lang="en-US" sz="1600" b="1"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40980078"/>
                  </a:ext>
                </a:extLst>
              </a:tr>
            </a:tbl>
          </a:graphicData>
        </a:graphic>
      </p:graphicFrame>
      <p:graphicFrame>
        <p:nvGraphicFramePr>
          <p:cNvPr id="2" name="Diagram 1">
            <a:extLst>
              <a:ext uri="{FF2B5EF4-FFF2-40B4-BE49-F238E27FC236}">
                <a16:creationId xmlns:a16="http://schemas.microsoft.com/office/drawing/2014/main" id="{4B900698-5B76-4F59-9A32-481E042878A4}"/>
              </a:ext>
            </a:extLst>
          </p:cNvPr>
          <p:cNvGraphicFramePr/>
          <p:nvPr/>
        </p:nvGraphicFramePr>
        <p:xfrm>
          <a:off x="1030793" y="1377889"/>
          <a:ext cx="2554617" cy="5374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F24A95F9-CCA3-814F-5CBD-28B563DC70E1}"/>
              </a:ext>
            </a:extLst>
          </p:cNvPr>
          <p:cNvGraphicFramePr/>
          <p:nvPr/>
        </p:nvGraphicFramePr>
        <p:xfrm>
          <a:off x="4754127" y="1377889"/>
          <a:ext cx="3186715" cy="53741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a:extLst>
              <a:ext uri="{FF2B5EF4-FFF2-40B4-BE49-F238E27FC236}">
                <a16:creationId xmlns:a16="http://schemas.microsoft.com/office/drawing/2014/main" id="{13AB043E-7363-19EC-ADA2-02A34EB51307}"/>
              </a:ext>
            </a:extLst>
          </p:cNvPr>
          <p:cNvSpPr txBox="1"/>
          <p:nvPr/>
        </p:nvSpPr>
        <p:spPr>
          <a:xfrm>
            <a:off x="702515" y="985538"/>
            <a:ext cx="3319669" cy="369332"/>
          </a:xfrm>
          <a:prstGeom prst="rect">
            <a:avLst/>
          </a:prstGeom>
          <a:noFill/>
        </p:spPr>
        <p:txBody>
          <a:bodyPr wrap="square" rtlCol="0">
            <a:spAutoFit/>
          </a:bodyPr>
          <a:lstStyle/>
          <a:p>
            <a:pPr algn="ctr"/>
            <a:r>
              <a:rPr lang="en-US" b="1" i="1" dirty="0"/>
              <a:t>Plan and Optimize</a:t>
            </a:r>
          </a:p>
        </p:txBody>
      </p:sp>
      <p:sp>
        <p:nvSpPr>
          <p:cNvPr id="10" name="TextBox 9">
            <a:extLst>
              <a:ext uri="{FF2B5EF4-FFF2-40B4-BE49-F238E27FC236}">
                <a16:creationId xmlns:a16="http://schemas.microsoft.com/office/drawing/2014/main" id="{8814F631-EDE8-16E2-37D1-DE1992E1E7AA}"/>
              </a:ext>
            </a:extLst>
          </p:cNvPr>
          <p:cNvSpPr txBox="1"/>
          <p:nvPr/>
        </p:nvSpPr>
        <p:spPr>
          <a:xfrm>
            <a:off x="4664329" y="985538"/>
            <a:ext cx="3319669" cy="369332"/>
          </a:xfrm>
          <a:prstGeom prst="rect">
            <a:avLst/>
          </a:prstGeom>
          <a:noFill/>
        </p:spPr>
        <p:txBody>
          <a:bodyPr wrap="square" rtlCol="0">
            <a:spAutoFit/>
          </a:bodyPr>
          <a:lstStyle/>
          <a:p>
            <a:pPr algn="ctr"/>
            <a:r>
              <a:rPr lang="en-US" b="1" i="1" dirty="0"/>
              <a:t>Real Experiment</a:t>
            </a:r>
          </a:p>
        </p:txBody>
      </p:sp>
      <p:sp>
        <p:nvSpPr>
          <p:cNvPr id="4" name="Title 1">
            <a:extLst>
              <a:ext uri="{FF2B5EF4-FFF2-40B4-BE49-F238E27FC236}">
                <a16:creationId xmlns:a16="http://schemas.microsoft.com/office/drawing/2014/main" id="{9EA9B1B2-E5CA-BAE4-A8AD-3B0DD1330206}"/>
              </a:ext>
            </a:extLst>
          </p:cNvPr>
          <p:cNvSpPr>
            <a:spLocks noGrp="1"/>
          </p:cNvSpPr>
          <p:nvPr>
            <p:ph type="title"/>
          </p:nvPr>
        </p:nvSpPr>
        <p:spPr>
          <a:xfrm>
            <a:off x="-272715" y="322756"/>
            <a:ext cx="9229292" cy="1325563"/>
          </a:xfrm>
        </p:spPr>
        <p:txBody>
          <a:bodyPr anchor="t">
            <a:normAutofit/>
          </a:bodyPr>
          <a:lstStyle/>
          <a:p>
            <a:pPr algn="ctr"/>
            <a:r>
              <a:rPr lang="en-US" sz="3200" dirty="0"/>
              <a:t>Curio Trekker Cross-Core Workflow</a:t>
            </a:r>
            <a:endParaRPr lang="en-US" sz="4000" dirty="0"/>
          </a:p>
        </p:txBody>
      </p:sp>
    </p:spTree>
    <p:extLst>
      <p:ext uri="{BB962C8B-B14F-4D97-AF65-F5344CB8AC3E}">
        <p14:creationId xmlns:p14="http://schemas.microsoft.com/office/powerpoint/2010/main" val="1895677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4D1979-FB9A-4B99-FFCA-F4B7B0293AD1}"/>
              </a:ext>
            </a:extLst>
          </p:cNvPr>
          <p:cNvSpPr txBox="1"/>
          <p:nvPr/>
        </p:nvSpPr>
        <p:spPr>
          <a:xfrm>
            <a:off x="1386840" y="868680"/>
            <a:ext cx="8648700" cy="4462760"/>
          </a:xfrm>
          <a:prstGeom prst="rect">
            <a:avLst/>
          </a:prstGeom>
          <a:noFill/>
        </p:spPr>
        <p:txBody>
          <a:bodyPr wrap="square" rtlCol="0">
            <a:spAutoFit/>
          </a:bodyPr>
          <a:lstStyle/>
          <a:p>
            <a:r>
              <a:rPr lang="en-US" sz="4400" dirty="0"/>
              <a:t>Final Thoughts…</a:t>
            </a:r>
          </a:p>
          <a:p>
            <a:endParaRPr lang="en-US" dirty="0"/>
          </a:p>
          <a:p>
            <a:pPr marL="342900" indent="-342900">
              <a:buFont typeface="Arial" panose="020B0604020202020204" pitchFamily="34" charset="0"/>
              <a:buChar char="•"/>
            </a:pPr>
            <a:r>
              <a:rPr lang="en-US" sz="2400" dirty="0"/>
              <a:t>Garbage in, garbage out. </a:t>
            </a:r>
          </a:p>
          <a:p>
            <a:pPr marL="342900" indent="-342900">
              <a:buFont typeface="Arial" panose="020B0604020202020204" pitchFamily="34" charset="0"/>
              <a:buChar char="•"/>
            </a:pPr>
            <a:r>
              <a:rPr lang="en-US" sz="2400" dirty="0"/>
              <a:t>Performing quality checks during </a:t>
            </a:r>
            <a:r>
              <a:rPr lang="en-US" sz="2400" dirty="0" err="1"/>
              <a:t>wetlab</a:t>
            </a:r>
            <a:r>
              <a:rPr lang="en-US" sz="2400" dirty="0"/>
              <a:t> and pre- </a:t>
            </a:r>
            <a:r>
              <a:rPr lang="en-US" sz="2400" dirty="0" err="1"/>
              <a:t>indepth</a:t>
            </a:r>
            <a:r>
              <a:rPr lang="en-US" sz="2400" dirty="0"/>
              <a:t> analysis is critical in order to not waste time.</a:t>
            </a:r>
          </a:p>
          <a:p>
            <a:pPr marL="342900" indent="-342900">
              <a:buFont typeface="Arial" panose="020B0604020202020204" pitchFamily="34" charset="0"/>
              <a:buChar char="•"/>
            </a:pPr>
            <a:r>
              <a:rPr lang="en-US" sz="2400" dirty="0"/>
              <a:t>Reach out for assistance.</a:t>
            </a:r>
          </a:p>
          <a:p>
            <a:pPr marL="342900" indent="-342900">
              <a:buFont typeface="Arial" panose="020B0604020202020204" pitchFamily="34" charset="0"/>
              <a:buChar char="•"/>
            </a:pPr>
            <a:r>
              <a:rPr lang="en-US" sz="2400" dirty="0"/>
              <a:t>If your institute cannot support the type of applications you need, consider outsourcing. Many academic institutes accept outside samples for many application types and sequencing. </a:t>
            </a:r>
          </a:p>
          <a:p>
            <a:pPr marL="342900" indent="-34290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582907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C9E0975-578E-4F5E-A32A-3DE035B4C8CF}"/>
              </a:ext>
            </a:extLst>
          </p:cNvPr>
          <p:cNvSpPr txBox="1">
            <a:spLocks/>
          </p:cNvSpPr>
          <p:nvPr/>
        </p:nvSpPr>
        <p:spPr>
          <a:xfrm>
            <a:off x="838200" y="963877"/>
            <a:ext cx="3494362" cy="49302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spcAft>
                <a:spcPts val="600"/>
              </a:spcAft>
            </a:pPr>
            <a:r>
              <a:rPr lang="en-US" kern="1200">
                <a:solidFill>
                  <a:schemeClr val="accent1"/>
                </a:solidFill>
                <a:latin typeface="+mj-lt"/>
                <a:ea typeface="+mj-ea"/>
                <a:cs typeface="+mj-cs"/>
              </a:rPr>
              <a:t>Pros and Cons of Long-Read data</a:t>
            </a:r>
          </a:p>
        </p:txBody>
      </p:sp>
      <p:sp>
        <p:nvSpPr>
          <p:cNvPr id="4" name="TextBox 3">
            <a:extLst>
              <a:ext uri="{FF2B5EF4-FFF2-40B4-BE49-F238E27FC236}">
                <a16:creationId xmlns:a16="http://schemas.microsoft.com/office/drawing/2014/main" id="{640064CB-E59D-4CCC-9DC9-C39F47FCB443}"/>
              </a:ext>
            </a:extLst>
          </p:cNvPr>
          <p:cNvSpPr txBox="1"/>
          <p:nvPr/>
        </p:nvSpPr>
        <p:spPr>
          <a:xfrm>
            <a:off x="4976031" y="963877"/>
            <a:ext cx="6377769" cy="4930246"/>
          </a:xfrm>
          <a:prstGeom prst="rect">
            <a:avLst/>
          </a:prstGeom>
        </p:spPr>
        <p:txBody>
          <a:bodyPr vert="horz" lIns="91440" tIns="45720" rIns="91440" bIns="45720" rtlCol="0" anchor="ctr">
            <a:normAutofit lnSpcReduction="10000"/>
          </a:bodyPr>
          <a:lstStyle/>
          <a:p>
            <a:pPr>
              <a:lnSpc>
                <a:spcPct val="90000"/>
              </a:lnSpc>
              <a:spcAft>
                <a:spcPts val="600"/>
              </a:spcAft>
            </a:pPr>
            <a:r>
              <a:rPr lang="en-US" sz="2200" dirty="0"/>
              <a:t>Pros</a:t>
            </a:r>
          </a:p>
          <a:p>
            <a:pPr marL="742950" lvl="1" indent="-228600">
              <a:lnSpc>
                <a:spcPct val="90000"/>
              </a:lnSpc>
              <a:spcAft>
                <a:spcPts val="600"/>
              </a:spcAft>
              <a:buFont typeface="Arial" panose="020B0604020202020204" pitchFamily="34" charset="0"/>
              <a:buChar char="•"/>
            </a:pPr>
            <a:r>
              <a:rPr lang="en-US" sz="2200" dirty="0"/>
              <a:t>Direct sequencing of libraries without amplification</a:t>
            </a:r>
          </a:p>
          <a:p>
            <a:pPr marL="742950" lvl="1" indent="-228600">
              <a:lnSpc>
                <a:spcPct val="90000"/>
              </a:lnSpc>
              <a:spcAft>
                <a:spcPts val="600"/>
              </a:spcAft>
              <a:buFont typeface="Arial" panose="020B0604020202020204" pitchFamily="34" charset="0"/>
              <a:buChar char="•"/>
            </a:pPr>
            <a:r>
              <a:rPr lang="en-US" sz="2200" dirty="0"/>
              <a:t>Determination of base modifications such as methylated bases</a:t>
            </a:r>
          </a:p>
          <a:p>
            <a:pPr marL="742950" lvl="1" indent="-228600">
              <a:lnSpc>
                <a:spcPct val="90000"/>
              </a:lnSpc>
              <a:spcAft>
                <a:spcPts val="600"/>
              </a:spcAft>
              <a:buFont typeface="Arial" panose="020B0604020202020204" pitchFamily="34" charset="0"/>
              <a:buChar char="•"/>
            </a:pPr>
            <a:r>
              <a:rPr lang="en-US" sz="2200" dirty="0"/>
              <a:t>Aids in </a:t>
            </a:r>
            <a:r>
              <a:rPr lang="en-US" sz="2200" i="1" dirty="0"/>
              <a:t>de novo </a:t>
            </a:r>
            <a:r>
              <a:rPr lang="en-US" sz="2200" dirty="0"/>
              <a:t>assembly by spanning low complexity and repetitive regions</a:t>
            </a:r>
          </a:p>
          <a:p>
            <a:pPr marL="742950" lvl="1" indent="-228600">
              <a:lnSpc>
                <a:spcPct val="90000"/>
              </a:lnSpc>
              <a:spcAft>
                <a:spcPts val="600"/>
              </a:spcAft>
              <a:buFont typeface="Arial" panose="020B0604020202020204" pitchFamily="34" charset="0"/>
              <a:buChar char="•"/>
            </a:pPr>
            <a:r>
              <a:rPr lang="en-US" sz="2200" dirty="0"/>
              <a:t>Assists in determining haplotypes, structural variations, indels etc.</a:t>
            </a:r>
          </a:p>
          <a:p>
            <a:pPr marL="742950" lvl="1" indent="-228600">
              <a:lnSpc>
                <a:spcPct val="90000"/>
              </a:lnSpc>
              <a:spcAft>
                <a:spcPts val="600"/>
              </a:spcAft>
              <a:buFont typeface="Arial" panose="020B0604020202020204" pitchFamily="34" charset="0"/>
              <a:buChar char="•"/>
            </a:pPr>
            <a:r>
              <a:rPr lang="en-US" sz="2200" dirty="0"/>
              <a:t>Can obtain full length transcript information and hence aid isoform discovery</a:t>
            </a:r>
          </a:p>
          <a:p>
            <a:pPr>
              <a:lnSpc>
                <a:spcPct val="90000"/>
              </a:lnSpc>
              <a:spcAft>
                <a:spcPts val="600"/>
              </a:spcAft>
            </a:pPr>
            <a:r>
              <a:rPr lang="en-US" sz="2200" dirty="0"/>
              <a:t>Cons</a:t>
            </a:r>
          </a:p>
          <a:p>
            <a:pPr marL="742950" lvl="1" indent="-228600">
              <a:lnSpc>
                <a:spcPct val="90000"/>
              </a:lnSpc>
              <a:spcAft>
                <a:spcPts val="600"/>
              </a:spcAft>
              <a:buFont typeface="Arial" panose="020B0604020202020204" pitchFamily="34" charset="0"/>
              <a:buChar char="•"/>
            </a:pPr>
            <a:r>
              <a:rPr lang="en-US" sz="2200" dirty="0"/>
              <a:t>Costly</a:t>
            </a:r>
          </a:p>
          <a:p>
            <a:pPr marL="742950" lvl="1" indent="-228600">
              <a:lnSpc>
                <a:spcPct val="90000"/>
              </a:lnSpc>
              <a:spcAft>
                <a:spcPts val="600"/>
              </a:spcAft>
              <a:buFont typeface="Arial" panose="020B0604020202020204" pitchFamily="34" charset="0"/>
              <a:buChar char="•"/>
            </a:pPr>
            <a:r>
              <a:rPr lang="en-US" sz="2200" dirty="0"/>
              <a:t>Slow</a:t>
            </a:r>
          </a:p>
          <a:p>
            <a:pPr indent="-228600">
              <a:lnSpc>
                <a:spcPct val="90000"/>
              </a:lnSpc>
              <a:spcAft>
                <a:spcPts val="600"/>
              </a:spcAft>
              <a:buFont typeface="Arial" panose="020B0604020202020204" pitchFamily="34" charset="0"/>
              <a:buChar char="•"/>
            </a:pPr>
            <a:endParaRPr lang="en-US" sz="1500" dirty="0"/>
          </a:p>
        </p:txBody>
      </p:sp>
    </p:spTree>
    <p:extLst>
      <p:ext uri="{BB962C8B-B14F-4D97-AF65-F5344CB8AC3E}">
        <p14:creationId xmlns:p14="http://schemas.microsoft.com/office/powerpoint/2010/main" val="22933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474E96-5FE7-4288-1B8C-1EA16B06E5CA}"/>
              </a:ext>
            </a:extLst>
          </p:cNvPr>
          <p:cNvPicPr>
            <a:picLocks noChangeAspect="1"/>
          </p:cNvPicPr>
          <p:nvPr/>
        </p:nvPicPr>
        <p:blipFill rotWithShape="1">
          <a:blip r:embed="rId3"/>
          <a:srcRect l="131" t="800" r="-1"/>
          <a:stretch/>
        </p:blipFill>
        <p:spPr>
          <a:xfrm>
            <a:off x="0" y="0"/>
            <a:ext cx="12232991" cy="6858000"/>
          </a:xfrm>
          <a:prstGeom prst="rect">
            <a:avLst/>
          </a:prstGeom>
        </p:spPr>
      </p:pic>
      <p:sp>
        <p:nvSpPr>
          <p:cNvPr id="3" name="Title 7">
            <a:extLst>
              <a:ext uri="{FF2B5EF4-FFF2-40B4-BE49-F238E27FC236}">
                <a16:creationId xmlns:a16="http://schemas.microsoft.com/office/drawing/2014/main" id="{ECE2C661-2B98-A12E-D936-8F0900B10123}"/>
              </a:ext>
            </a:extLst>
          </p:cNvPr>
          <p:cNvSpPr txBox="1">
            <a:spLocks/>
          </p:cNvSpPr>
          <p:nvPr/>
        </p:nvSpPr>
        <p:spPr>
          <a:xfrm>
            <a:off x="442200" y="248739"/>
            <a:ext cx="10293458" cy="98250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t>Long Reads Sequencing at Stowers</a:t>
            </a:r>
          </a:p>
        </p:txBody>
      </p:sp>
      <p:sp>
        <p:nvSpPr>
          <p:cNvPr id="4" name="Content Placeholder 11">
            <a:extLst>
              <a:ext uri="{FF2B5EF4-FFF2-40B4-BE49-F238E27FC236}">
                <a16:creationId xmlns:a16="http://schemas.microsoft.com/office/drawing/2014/main" id="{886C05E4-8FBF-07E0-F6FA-CC196BE38DC2}"/>
              </a:ext>
            </a:extLst>
          </p:cNvPr>
          <p:cNvSpPr txBox="1">
            <a:spLocks/>
          </p:cNvSpPr>
          <p:nvPr/>
        </p:nvSpPr>
        <p:spPr>
          <a:xfrm>
            <a:off x="442200" y="1362893"/>
            <a:ext cx="5730000" cy="38444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A032C"/>
                </a:solidFill>
                <a:latin typeface="degular"/>
              </a:rPr>
              <a:t>PacBio </a:t>
            </a:r>
            <a:r>
              <a:rPr lang="en-US" dirty="0" err="1">
                <a:solidFill>
                  <a:srgbClr val="0A032C"/>
                </a:solidFill>
                <a:latin typeface="degular"/>
              </a:rPr>
              <a:t>Revio</a:t>
            </a:r>
            <a:r>
              <a:rPr lang="en-US" dirty="0">
                <a:solidFill>
                  <a:srgbClr val="0A032C"/>
                </a:solidFill>
                <a:latin typeface="degular"/>
              </a:rPr>
              <a:t> </a:t>
            </a:r>
          </a:p>
          <a:p>
            <a:r>
              <a:rPr lang="en-US" sz="1600" dirty="0">
                <a:solidFill>
                  <a:srgbClr val="0A032C"/>
                </a:solidFill>
                <a:latin typeface="degular"/>
              </a:rPr>
              <a:t>Whole Genome Sequencing and Assembly </a:t>
            </a:r>
          </a:p>
          <a:p>
            <a:pPr>
              <a:lnSpc>
                <a:spcPct val="100000"/>
              </a:lnSpc>
            </a:pPr>
            <a:r>
              <a:rPr lang="en-US" sz="1600" dirty="0">
                <a:solidFill>
                  <a:srgbClr val="0A032C"/>
                </a:solidFill>
                <a:latin typeface="degular"/>
              </a:rPr>
              <a:t>Structural Variation Detection</a:t>
            </a:r>
          </a:p>
          <a:p>
            <a:pPr algn="l">
              <a:lnSpc>
                <a:spcPct val="100000"/>
              </a:lnSpc>
              <a:buFont typeface="Arial" panose="020B0604020202020204" pitchFamily="34" charset="0"/>
              <a:buChar char="•"/>
            </a:pPr>
            <a:r>
              <a:rPr lang="en-US" sz="1600" dirty="0">
                <a:solidFill>
                  <a:srgbClr val="0A032C"/>
                </a:solidFill>
                <a:latin typeface="degular"/>
              </a:rPr>
              <a:t>Methylation Detection</a:t>
            </a:r>
          </a:p>
          <a:p>
            <a:pPr algn="l">
              <a:lnSpc>
                <a:spcPct val="100000"/>
              </a:lnSpc>
              <a:buFont typeface="Arial" panose="020B0604020202020204" pitchFamily="34" charset="0"/>
              <a:buChar char="•"/>
            </a:pPr>
            <a:r>
              <a:rPr lang="en-US" sz="1600" dirty="0">
                <a:solidFill>
                  <a:srgbClr val="0A032C"/>
                </a:solidFill>
                <a:latin typeface="degular"/>
              </a:rPr>
              <a:t>Isoform Discovery</a:t>
            </a:r>
          </a:p>
          <a:p>
            <a:pPr algn="l">
              <a:lnSpc>
                <a:spcPct val="100000"/>
              </a:lnSpc>
              <a:buFont typeface="Arial" panose="020B0604020202020204" pitchFamily="34" charset="0"/>
              <a:buChar char="•"/>
            </a:pPr>
            <a:r>
              <a:rPr lang="en-US" sz="1600" dirty="0">
                <a:solidFill>
                  <a:srgbClr val="0A032C"/>
                </a:solidFill>
                <a:latin typeface="degular"/>
              </a:rPr>
              <a:t>Full length cDNA Sequencing</a:t>
            </a:r>
          </a:p>
          <a:p>
            <a:pPr algn="l">
              <a:lnSpc>
                <a:spcPct val="100000"/>
              </a:lnSpc>
              <a:buFont typeface="Arial" panose="020B0604020202020204" pitchFamily="34" charset="0"/>
              <a:buChar char="•"/>
            </a:pPr>
            <a:r>
              <a:rPr lang="en-US" sz="1600" dirty="0">
                <a:solidFill>
                  <a:srgbClr val="0A032C"/>
                </a:solidFill>
                <a:latin typeface="degular"/>
              </a:rPr>
              <a:t>Metagenomics</a:t>
            </a:r>
          </a:p>
          <a:p>
            <a:pPr algn="l">
              <a:lnSpc>
                <a:spcPct val="100000"/>
              </a:lnSpc>
              <a:buFont typeface="Arial" panose="020B0604020202020204" pitchFamily="34" charset="0"/>
              <a:buChar char="•"/>
            </a:pPr>
            <a:r>
              <a:rPr lang="en-US" sz="1600" dirty="0">
                <a:solidFill>
                  <a:srgbClr val="0A032C"/>
                </a:solidFill>
                <a:latin typeface="degular"/>
              </a:rPr>
              <a:t>Amplicon Sequencing</a:t>
            </a:r>
          </a:p>
          <a:p>
            <a:r>
              <a:rPr lang="en-US" sz="1100" dirty="0">
                <a:hlinkClick r:id="rId4"/>
              </a:rPr>
              <a:t>PacBio Sequencing – How it Works - Bing video</a:t>
            </a:r>
            <a:endParaRPr lang="en-US" sz="1100" dirty="0"/>
          </a:p>
        </p:txBody>
      </p:sp>
      <p:pic>
        <p:nvPicPr>
          <p:cNvPr id="2050" name="Picture 2" descr="Next Level Genomics Pte Ltd Installs First PacBio Revio Sequencer in  Singapore">
            <a:extLst>
              <a:ext uri="{FF2B5EF4-FFF2-40B4-BE49-F238E27FC236}">
                <a16:creationId xmlns:a16="http://schemas.microsoft.com/office/drawing/2014/main" id="{C260607D-77AF-19FA-059B-5CF597A7D14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327" t="10622" r="27431" b="5568"/>
          <a:stretch/>
        </p:blipFill>
        <p:spPr bwMode="auto">
          <a:xfrm>
            <a:off x="3522924" y="2222604"/>
            <a:ext cx="1814761" cy="315278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anopore store: P2i">
            <a:extLst>
              <a:ext uri="{FF2B5EF4-FFF2-40B4-BE49-F238E27FC236}">
                <a16:creationId xmlns:a16="http://schemas.microsoft.com/office/drawing/2014/main" id="{DFE84E29-7476-2D0D-7CC1-D698F6D62A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667" t="16889" r="13833" b="17944"/>
          <a:stretch/>
        </p:blipFill>
        <p:spPr bwMode="auto">
          <a:xfrm>
            <a:off x="9660608" y="2771127"/>
            <a:ext cx="2027647" cy="1767959"/>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11">
            <a:extLst>
              <a:ext uri="{FF2B5EF4-FFF2-40B4-BE49-F238E27FC236}">
                <a16:creationId xmlns:a16="http://schemas.microsoft.com/office/drawing/2014/main" id="{E4426697-2A7A-55E2-D031-700BADAFBDE2}"/>
              </a:ext>
            </a:extLst>
          </p:cNvPr>
          <p:cNvSpPr txBox="1">
            <a:spLocks/>
          </p:cNvSpPr>
          <p:nvPr/>
        </p:nvSpPr>
        <p:spPr>
          <a:xfrm>
            <a:off x="5958255" y="1362894"/>
            <a:ext cx="6187200" cy="15770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dirty="0">
                <a:solidFill>
                  <a:srgbClr val="0A032C"/>
                </a:solidFill>
                <a:latin typeface="degular"/>
              </a:rPr>
              <a:t>Oxford Nanopore P2i </a:t>
            </a:r>
            <a:endParaRPr lang="en-US" i="1" dirty="0">
              <a:solidFill>
                <a:srgbClr val="0A032C"/>
              </a:solidFill>
              <a:latin typeface="degular"/>
            </a:endParaRPr>
          </a:p>
        </p:txBody>
      </p:sp>
      <p:sp>
        <p:nvSpPr>
          <p:cNvPr id="15" name="TextBox 14">
            <a:extLst>
              <a:ext uri="{FF2B5EF4-FFF2-40B4-BE49-F238E27FC236}">
                <a16:creationId xmlns:a16="http://schemas.microsoft.com/office/drawing/2014/main" id="{49AEDD30-7227-80C5-C781-BEB78B527B0A}"/>
              </a:ext>
            </a:extLst>
          </p:cNvPr>
          <p:cNvSpPr txBox="1"/>
          <p:nvPr/>
        </p:nvSpPr>
        <p:spPr>
          <a:xfrm>
            <a:off x="6022691" y="1839095"/>
            <a:ext cx="6210300" cy="305019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sz="1600" dirty="0">
                <a:solidFill>
                  <a:srgbClr val="0A032C"/>
                </a:solidFill>
                <a:latin typeface="degular"/>
              </a:rPr>
              <a:t>Whole Genome Sequencing and Assembly with </a:t>
            </a:r>
            <a:r>
              <a:rPr lang="en-US" sz="1600" b="1" i="1" dirty="0">
                <a:solidFill>
                  <a:srgbClr val="0A032C"/>
                </a:solidFill>
                <a:latin typeface="degular"/>
              </a:rPr>
              <a:t>Extra </a:t>
            </a:r>
            <a:r>
              <a:rPr lang="en-US" sz="1600" dirty="0">
                <a:solidFill>
                  <a:srgbClr val="0A032C"/>
                </a:solidFill>
                <a:latin typeface="degular"/>
              </a:rPr>
              <a:t>Long Reads </a:t>
            </a:r>
          </a:p>
          <a:p>
            <a:pPr marL="285750" indent="-285750">
              <a:lnSpc>
                <a:spcPct val="150000"/>
              </a:lnSpc>
              <a:buFont typeface="Arial" panose="020B0604020202020204" pitchFamily="34" charset="0"/>
              <a:buChar char="•"/>
            </a:pPr>
            <a:r>
              <a:rPr lang="en-US" sz="1600" dirty="0">
                <a:solidFill>
                  <a:srgbClr val="0A032C"/>
                </a:solidFill>
                <a:latin typeface="degular"/>
              </a:rPr>
              <a:t>Structural Variation Detection</a:t>
            </a:r>
          </a:p>
          <a:p>
            <a:pPr marL="285750" indent="-285750" algn="l">
              <a:lnSpc>
                <a:spcPct val="150000"/>
              </a:lnSpc>
              <a:buFont typeface="Arial" panose="020B0604020202020204" pitchFamily="34" charset="0"/>
              <a:buChar char="•"/>
            </a:pPr>
            <a:r>
              <a:rPr lang="en-US" sz="1600" dirty="0">
                <a:solidFill>
                  <a:srgbClr val="0A032C"/>
                </a:solidFill>
                <a:latin typeface="degular"/>
              </a:rPr>
              <a:t>Methylation Detection</a:t>
            </a:r>
          </a:p>
          <a:p>
            <a:pPr marL="285750" indent="-285750" algn="l">
              <a:lnSpc>
                <a:spcPct val="150000"/>
              </a:lnSpc>
              <a:buFont typeface="Arial" panose="020B0604020202020204" pitchFamily="34" charset="0"/>
              <a:buChar char="•"/>
            </a:pPr>
            <a:r>
              <a:rPr lang="en-US" sz="1600" dirty="0">
                <a:solidFill>
                  <a:srgbClr val="0A032C"/>
                </a:solidFill>
                <a:latin typeface="degular"/>
              </a:rPr>
              <a:t>Isoform Discovery</a:t>
            </a:r>
          </a:p>
          <a:p>
            <a:pPr marL="285750" indent="-285750" algn="l">
              <a:lnSpc>
                <a:spcPct val="150000"/>
              </a:lnSpc>
              <a:buFont typeface="Arial" panose="020B0604020202020204" pitchFamily="34" charset="0"/>
              <a:buChar char="•"/>
            </a:pPr>
            <a:r>
              <a:rPr lang="en-US" sz="1600" dirty="0">
                <a:solidFill>
                  <a:srgbClr val="0A032C"/>
                </a:solidFill>
                <a:latin typeface="degular"/>
              </a:rPr>
              <a:t>Full length cDNA Sequencing</a:t>
            </a:r>
          </a:p>
          <a:p>
            <a:pPr marL="285750" indent="-285750" algn="l">
              <a:lnSpc>
                <a:spcPct val="150000"/>
              </a:lnSpc>
              <a:buFont typeface="Arial" panose="020B0604020202020204" pitchFamily="34" charset="0"/>
              <a:buChar char="•"/>
            </a:pPr>
            <a:r>
              <a:rPr lang="en-US" sz="1600" dirty="0">
                <a:solidFill>
                  <a:srgbClr val="0A032C"/>
                </a:solidFill>
                <a:latin typeface="degular"/>
              </a:rPr>
              <a:t>Metagenomics</a:t>
            </a:r>
          </a:p>
          <a:p>
            <a:pPr marL="285750" indent="-285750" algn="l">
              <a:lnSpc>
                <a:spcPct val="150000"/>
              </a:lnSpc>
              <a:buFont typeface="Arial" panose="020B0604020202020204" pitchFamily="34" charset="0"/>
              <a:buChar char="•"/>
            </a:pPr>
            <a:r>
              <a:rPr lang="en-US" sz="1600" dirty="0">
                <a:solidFill>
                  <a:srgbClr val="0A032C"/>
                </a:solidFill>
                <a:latin typeface="degular"/>
              </a:rPr>
              <a:t>Amplicon Sequencing</a:t>
            </a:r>
          </a:p>
          <a:p>
            <a:pPr marL="285750" indent="-285750" algn="l">
              <a:lnSpc>
                <a:spcPct val="150000"/>
              </a:lnSpc>
              <a:buFont typeface="Arial" panose="020B0604020202020204" pitchFamily="34" charset="0"/>
              <a:buChar char="•"/>
            </a:pPr>
            <a:r>
              <a:rPr lang="en-US" b="1">
                <a:solidFill>
                  <a:srgbClr val="0A032C"/>
                </a:solidFill>
                <a:latin typeface="degular"/>
              </a:rPr>
              <a:t>Plus, </a:t>
            </a:r>
            <a:r>
              <a:rPr lang="en-US" b="1" dirty="0">
                <a:solidFill>
                  <a:srgbClr val="0A032C"/>
                </a:solidFill>
                <a:latin typeface="degular"/>
              </a:rPr>
              <a:t>Direct RNA Sequencing</a:t>
            </a:r>
          </a:p>
        </p:txBody>
      </p:sp>
    </p:spTree>
    <p:extLst>
      <p:ext uri="{BB962C8B-B14F-4D97-AF65-F5344CB8AC3E}">
        <p14:creationId xmlns:p14="http://schemas.microsoft.com/office/powerpoint/2010/main" val="3931606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D27CB-CA9A-4F97-A23C-5B5700114121}"/>
              </a:ext>
            </a:extLst>
          </p:cNvPr>
          <p:cNvSpPr>
            <a:spLocks noGrp="1"/>
          </p:cNvSpPr>
          <p:nvPr>
            <p:ph type="title"/>
          </p:nvPr>
        </p:nvSpPr>
        <p:spPr>
          <a:xfrm>
            <a:off x="305072" y="445347"/>
            <a:ext cx="11210925" cy="744836"/>
          </a:xfrm>
        </p:spPr>
        <p:txBody>
          <a:bodyPr vert="horz" lIns="91440" tIns="45720" rIns="91440" bIns="45720" rtlCol="0">
            <a:normAutofit/>
          </a:bodyPr>
          <a:lstStyle/>
          <a:p>
            <a:pPr algn="ctr"/>
            <a:r>
              <a:rPr lang="en-US" kern="1200" dirty="0">
                <a:latin typeface="+mj-lt"/>
                <a:ea typeface="+mj-ea"/>
                <a:cs typeface="+mj-cs"/>
              </a:rPr>
              <a:t>Key to long read sequencing: HMW DNA!</a:t>
            </a:r>
          </a:p>
        </p:txBody>
      </p:sp>
      <p:pic>
        <p:nvPicPr>
          <p:cNvPr id="4" name="Picture 3" descr="A close up of text on a white background&#10;&#10;Description automatically generated">
            <a:extLst>
              <a:ext uri="{FF2B5EF4-FFF2-40B4-BE49-F238E27FC236}">
                <a16:creationId xmlns:a16="http://schemas.microsoft.com/office/drawing/2014/main" id="{D9CFE819-75B6-4AA4-A4DD-DFBF700BA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383" y="1727741"/>
            <a:ext cx="7824663" cy="3521098"/>
          </a:xfrm>
          <a:prstGeom prst="rect">
            <a:avLst/>
          </a:prstGeom>
        </p:spPr>
      </p:pic>
      <p:sp>
        <p:nvSpPr>
          <p:cNvPr id="5" name="TextBox 4">
            <a:extLst>
              <a:ext uri="{FF2B5EF4-FFF2-40B4-BE49-F238E27FC236}">
                <a16:creationId xmlns:a16="http://schemas.microsoft.com/office/drawing/2014/main" id="{8A321BA6-DF0F-F3BE-6412-F546022D7993}"/>
              </a:ext>
            </a:extLst>
          </p:cNvPr>
          <p:cNvSpPr txBox="1"/>
          <p:nvPr/>
        </p:nvSpPr>
        <p:spPr>
          <a:xfrm>
            <a:off x="1034320" y="5906125"/>
            <a:ext cx="6799039" cy="369332"/>
          </a:xfrm>
          <a:prstGeom prst="rect">
            <a:avLst/>
          </a:prstGeom>
          <a:noFill/>
        </p:spPr>
        <p:txBody>
          <a:bodyPr wrap="square" rtlCol="0">
            <a:spAutoFit/>
          </a:bodyPr>
          <a:lstStyle/>
          <a:p>
            <a:r>
              <a:rPr lang="en-US" dirty="0"/>
              <a:t>2. NEB Monarch Kits work great!</a:t>
            </a:r>
          </a:p>
        </p:txBody>
      </p:sp>
      <p:sp>
        <p:nvSpPr>
          <p:cNvPr id="6" name="TextBox 5">
            <a:extLst>
              <a:ext uri="{FF2B5EF4-FFF2-40B4-BE49-F238E27FC236}">
                <a16:creationId xmlns:a16="http://schemas.microsoft.com/office/drawing/2014/main" id="{A60799E1-22E1-18B4-EB03-34282812BEA2}"/>
              </a:ext>
            </a:extLst>
          </p:cNvPr>
          <p:cNvSpPr txBox="1"/>
          <p:nvPr/>
        </p:nvSpPr>
        <p:spPr>
          <a:xfrm>
            <a:off x="972488" y="1334160"/>
            <a:ext cx="6097248" cy="369332"/>
          </a:xfrm>
          <a:prstGeom prst="rect">
            <a:avLst/>
          </a:prstGeom>
          <a:noFill/>
        </p:spPr>
        <p:txBody>
          <a:bodyPr wrap="square">
            <a:spAutoFit/>
          </a:bodyPr>
          <a:lstStyle/>
          <a:p>
            <a:r>
              <a:rPr lang="en-US" dirty="0"/>
              <a:t>1. PacBio/</a:t>
            </a:r>
            <a:r>
              <a:rPr lang="en-US" dirty="0" err="1"/>
              <a:t>Circulomics</a:t>
            </a:r>
            <a:r>
              <a:rPr lang="en-US" dirty="0"/>
              <a:t> </a:t>
            </a:r>
          </a:p>
        </p:txBody>
      </p:sp>
    </p:spTree>
    <p:extLst>
      <p:ext uri="{BB962C8B-B14F-4D97-AF65-F5344CB8AC3E}">
        <p14:creationId xmlns:p14="http://schemas.microsoft.com/office/powerpoint/2010/main" val="1876011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A8D05-29BB-4504-B4AE-FC324DF7394E}"/>
              </a:ext>
            </a:extLst>
          </p:cNvPr>
          <p:cNvSpPr>
            <a:spLocks noGrp="1"/>
          </p:cNvSpPr>
          <p:nvPr>
            <p:ph type="title"/>
          </p:nvPr>
        </p:nvSpPr>
        <p:spPr>
          <a:xfrm>
            <a:off x="509336" y="343200"/>
            <a:ext cx="10515600" cy="1325563"/>
          </a:xfrm>
        </p:spPr>
        <p:txBody>
          <a:bodyPr/>
          <a:lstStyle/>
          <a:p>
            <a:r>
              <a:rPr lang="en-US" dirty="0"/>
              <a:t>Long Reads Best Practices </a:t>
            </a:r>
          </a:p>
        </p:txBody>
      </p:sp>
      <p:sp>
        <p:nvSpPr>
          <p:cNvPr id="10" name="TextBox 9">
            <a:extLst>
              <a:ext uri="{FF2B5EF4-FFF2-40B4-BE49-F238E27FC236}">
                <a16:creationId xmlns:a16="http://schemas.microsoft.com/office/drawing/2014/main" id="{45248E0F-C27B-458D-9696-C2563584EC02}"/>
              </a:ext>
            </a:extLst>
          </p:cNvPr>
          <p:cNvSpPr txBox="1"/>
          <p:nvPr/>
        </p:nvSpPr>
        <p:spPr>
          <a:xfrm>
            <a:off x="569626" y="1668763"/>
            <a:ext cx="9808413" cy="5078313"/>
          </a:xfrm>
          <a:prstGeom prst="rect">
            <a:avLst/>
          </a:prstGeom>
          <a:noFill/>
        </p:spPr>
        <p:txBody>
          <a:bodyPr wrap="square" rtlCol="0">
            <a:spAutoFit/>
          </a:bodyPr>
          <a:lstStyle/>
          <a:p>
            <a:pPr marL="285750" indent="-285750">
              <a:buFont typeface="Arial" panose="020B0604020202020204" pitchFamily="34" charset="0"/>
              <a:buChar char="•"/>
            </a:pPr>
            <a:r>
              <a:rPr lang="en-US" dirty="0"/>
              <a:t>Start with HMW DNA (</a:t>
            </a:r>
            <a:r>
              <a:rPr lang="en-US" dirty="0" err="1"/>
              <a:t>Circulomics</a:t>
            </a:r>
            <a:r>
              <a:rPr lang="en-US" dirty="0"/>
              <a:t> and NEB </a:t>
            </a:r>
            <a:r>
              <a:rPr lang="en-US" dirty="0" err="1"/>
              <a:t>Manarch</a:t>
            </a:r>
            <a:r>
              <a:rPr lang="en-US" dirty="0"/>
              <a:t> are good products!)</a:t>
            </a:r>
          </a:p>
          <a:p>
            <a:pPr marL="285750" indent="-285750">
              <a:buFont typeface="Arial" panose="020B0604020202020204" pitchFamily="34" charset="0"/>
              <a:buChar char="•"/>
            </a:pPr>
            <a:r>
              <a:rPr lang="en-US" dirty="0"/>
              <a:t>Quantification and Quality Checks of starting materials are critical. It might be difficult to get accurate quantification of HMW DNA.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a:p>
            <a:endParaRPr lang="en-US" dirty="0"/>
          </a:p>
          <a:p>
            <a:pPr marL="285750" indent="-285750">
              <a:buFont typeface="Arial" panose="020B0604020202020204" pitchFamily="34" charset="0"/>
              <a:buChar char="•"/>
            </a:pPr>
            <a:r>
              <a:rPr lang="en-US" dirty="0"/>
              <a:t>Avoid </a:t>
            </a:r>
            <a:r>
              <a:rPr lang="en-US" dirty="0" err="1"/>
              <a:t>vortexing</a:t>
            </a:r>
            <a:r>
              <a:rPr lang="en-US" dirty="0"/>
              <a:t>, pipette slowly using wide bore tips</a:t>
            </a:r>
          </a:p>
          <a:p>
            <a:pPr marL="285750" indent="-285750">
              <a:buFont typeface="Arial" panose="020B0604020202020204" pitchFamily="34" charset="0"/>
              <a:buChar char="•"/>
            </a:pPr>
            <a:r>
              <a:rPr lang="en-US" dirty="0"/>
              <a:t>Check for </a:t>
            </a:r>
            <a:r>
              <a:rPr lang="en-US" dirty="0">
                <a:highlight>
                  <a:srgbClr val="FFFF00"/>
                </a:highlight>
              </a:rPr>
              <a:t>impurities</a:t>
            </a:r>
            <a:r>
              <a:rPr lang="en-US" dirty="0"/>
              <a:t> via Nanodrop. 260 nm: 280 nm of ~1.8 is accepted as “pure” DNA; a ratio of ~2.0 is accepted as “pure” RNA. If the ratio is lower in either case, it may indicate the presence of protein, phenol or other contaminants that absorb strongly at or near 280 nm.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descr="A screenshot of a cell phone&#10;&#10;Description automatically generated">
            <a:extLst>
              <a:ext uri="{FF2B5EF4-FFF2-40B4-BE49-F238E27FC236}">
                <a16:creationId xmlns:a16="http://schemas.microsoft.com/office/drawing/2014/main" id="{2E4257FA-99B5-40DC-9025-52DD138191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506" y="2387978"/>
            <a:ext cx="2639075" cy="1736080"/>
          </a:xfrm>
          <a:prstGeom prst="rect">
            <a:avLst/>
          </a:prstGeom>
        </p:spPr>
      </p:pic>
      <p:pic>
        <p:nvPicPr>
          <p:cNvPr id="7" name="Picture 8" descr="Image result for agilent tape station">
            <a:extLst>
              <a:ext uri="{FF2B5EF4-FFF2-40B4-BE49-F238E27FC236}">
                <a16:creationId xmlns:a16="http://schemas.microsoft.com/office/drawing/2014/main" id="{91C0D400-8C00-4BD3-9F75-C0EDFA6914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6461" y="2589535"/>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Image result for advanced analytical FA">
            <a:extLst>
              <a:ext uri="{FF2B5EF4-FFF2-40B4-BE49-F238E27FC236}">
                <a16:creationId xmlns:a16="http://schemas.microsoft.com/office/drawing/2014/main" id="{F5932219-D850-4E54-9C37-01C706A1E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3918" y="247650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81BD066-9BA7-4E05-890D-F0BCFF0AE3FB}"/>
              </a:ext>
            </a:extLst>
          </p:cNvPr>
          <p:cNvSpPr txBox="1"/>
          <p:nvPr/>
        </p:nvSpPr>
        <p:spPr>
          <a:xfrm>
            <a:off x="8608091" y="3568742"/>
            <a:ext cx="2425877" cy="307777"/>
          </a:xfrm>
          <a:prstGeom prst="rect">
            <a:avLst/>
          </a:prstGeom>
          <a:noFill/>
        </p:spPr>
        <p:txBody>
          <a:bodyPr wrap="square" rtlCol="0">
            <a:spAutoFit/>
          </a:bodyPr>
          <a:lstStyle/>
          <a:p>
            <a:r>
              <a:rPr lang="en-US" sz="1400" dirty="0"/>
              <a:t>Advanced Analytical </a:t>
            </a:r>
            <a:r>
              <a:rPr lang="en-US" sz="1400" dirty="0" err="1"/>
              <a:t>Femto</a:t>
            </a:r>
            <a:endParaRPr lang="en-US" sz="1400" dirty="0"/>
          </a:p>
        </p:txBody>
      </p:sp>
      <p:sp>
        <p:nvSpPr>
          <p:cNvPr id="14" name="TextBox 13">
            <a:extLst>
              <a:ext uri="{FF2B5EF4-FFF2-40B4-BE49-F238E27FC236}">
                <a16:creationId xmlns:a16="http://schemas.microsoft.com/office/drawing/2014/main" id="{4C8A72E4-0F48-49E3-84ED-12C98A8C49B8}"/>
              </a:ext>
            </a:extLst>
          </p:cNvPr>
          <p:cNvSpPr txBox="1"/>
          <p:nvPr/>
        </p:nvSpPr>
        <p:spPr>
          <a:xfrm>
            <a:off x="3989467" y="4437385"/>
            <a:ext cx="2425877" cy="307777"/>
          </a:xfrm>
          <a:prstGeom prst="rect">
            <a:avLst/>
          </a:prstGeom>
          <a:noFill/>
        </p:spPr>
        <p:txBody>
          <a:bodyPr wrap="square" rtlCol="0">
            <a:spAutoFit/>
          </a:bodyPr>
          <a:lstStyle/>
          <a:p>
            <a:r>
              <a:rPr lang="en-US" sz="1400" dirty="0"/>
              <a:t>Agilent Tape Station</a:t>
            </a:r>
          </a:p>
        </p:txBody>
      </p:sp>
      <p:pic>
        <p:nvPicPr>
          <p:cNvPr id="5" name="Picture 6" descr="Image result for nanodrop">
            <a:extLst>
              <a:ext uri="{FF2B5EF4-FFF2-40B4-BE49-F238E27FC236}">
                <a16:creationId xmlns:a16="http://schemas.microsoft.com/office/drawing/2014/main" id="{FE3FBE08-C259-FC13-DF33-B85CD04C66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78039" y="4652232"/>
            <a:ext cx="1081087" cy="16245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C247F3-7DBC-BC86-663E-F55EAEB46C96}"/>
              </a:ext>
            </a:extLst>
          </p:cNvPr>
          <p:cNvSpPr txBox="1"/>
          <p:nvPr/>
        </p:nvSpPr>
        <p:spPr>
          <a:xfrm>
            <a:off x="10291348" y="6323877"/>
            <a:ext cx="1900652" cy="307777"/>
          </a:xfrm>
          <a:prstGeom prst="rect">
            <a:avLst/>
          </a:prstGeom>
          <a:noFill/>
        </p:spPr>
        <p:txBody>
          <a:bodyPr wrap="square" rtlCol="0">
            <a:spAutoFit/>
          </a:bodyPr>
          <a:lstStyle/>
          <a:p>
            <a:r>
              <a:rPr lang="en-US" sz="1400" dirty="0"/>
              <a:t>Thermo Nanodrop</a:t>
            </a:r>
          </a:p>
        </p:txBody>
      </p:sp>
    </p:spTree>
    <p:extLst>
      <p:ext uri="{BB962C8B-B14F-4D97-AF65-F5344CB8AC3E}">
        <p14:creationId xmlns:p14="http://schemas.microsoft.com/office/powerpoint/2010/main" val="68062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14309</TotalTime>
  <Words>2468</Words>
  <Application>Microsoft Office PowerPoint</Application>
  <PresentationFormat>Widescreen</PresentationFormat>
  <Paragraphs>464</Paragraphs>
  <Slides>53</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Aptos</vt:lpstr>
      <vt:lpstr>Arial</vt:lpstr>
      <vt:lpstr>Calibri</vt:lpstr>
      <vt:lpstr>Calibri Light</vt:lpstr>
      <vt:lpstr>degular</vt:lpstr>
      <vt:lpstr>Source Sans Pro</vt:lpstr>
      <vt:lpstr>Office Theme</vt:lpstr>
      <vt:lpstr>Practical Advice for  Next Generation Sequencing (NGS)</vt:lpstr>
      <vt:lpstr>Agenda</vt:lpstr>
      <vt:lpstr>A Quick History</vt:lpstr>
      <vt:lpstr>Cost per Human Genome</vt:lpstr>
      <vt:lpstr>PowerPoint Presentation</vt:lpstr>
      <vt:lpstr>PowerPoint Presentation</vt:lpstr>
      <vt:lpstr>PowerPoint Presentation</vt:lpstr>
      <vt:lpstr>Key to long read sequencing: HMW DNA!</vt:lpstr>
      <vt:lpstr>Long Reads Best Practices </vt:lpstr>
      <vt:lpstr>PowerPoint Presentation</vt:lpstr>
      <vt:lpstr>Oxford Nanopore Sequencing (ONT)</vt:lpstr>
      <vt:lpstr>Oxford Nanopore Sequencing</vt:lpstr>
      <vt:lpstr>PowerPoint Presentation</vt:lpstr>
      <vt:lpstr>Pros and Cons of Short-Read data</vt:lpstr>
      <vt:lpstr>Short Reads Capabilities at Stowers Institute</vt:lpstr>
      <vt:lpstr>Some Common Short Reads Applications</vt:lpstr>
      <vt:lpstr>Workflow for NGS</vt:lpstr>
      <vt:lpstr>Sample Preparation for Short Read Sequencing</vt:lpstr>
      <vt:lpstr>Library Construction (RNA)</vt:lpstr>
      <vt:lpstr>Library QC</vt:lpstr>
      <vt:lpstr>Good vs. Ugly Libraries</vt:lpstr>
      <vt:lpstr>Library Size Selection</vt:lpstr>
      <vt:lpstr>How Much to Sequence?</vt:lpstr>
      <vt:lpstr>PowerPoint Presentation</vt:lpstr>
      <vt:lpstr>Primary Analysis and QC checks</vt:lpstr>
      <vt:lpstr>Read Counts and Alignments</vt:lpstr>
      <vt:lpstr>Read Counts and Alignments</vt:lpstr>
      <vt:lpstr>Per Base Sequence Quality</vt:lpstr>
      <vt:lpstr>Per Base Sequence Content</vt:lpstr>
      <vt:lpstr>Internal Pipeline: Secundo</vt:lpstr>
      <vt:lpstr>Internal Pipeline: Secundo</vt:lpstr>
      <vt:lpstr>Internal Pipeline: Secundo</vt:lpstr>
      <vt:lpstr>Applications: Single Cell Sequencing</vt:lpstr>
      <vt:lpstr>Single Cell RNA-Seq, Things to Consider</vt:lpstr>
      <vt:lpstr>Single Cell Transcriptomics without 10X Genomics</vt:lpstr>
      <vt:lpstr>PowerPoint Presentation</vt:lpstr>
      <vt:lpstr>10X Genomics Single Cell RNA-seq</vt:lpstr>
      <vt:lpstr>PowerPoint Presentation</vt:lpstr>
      <vt:lpstr>PowerPoint Presentation</vt:lpstr>
      <vt:lpstr>PowerPoint Presentation</vt:lpstr>
      <vt:lpstr>PowerPoint Presentation</vt:lpstr>
      <vt:lpstr>Spatial Transcriptomics, a hot New Topic</vt:lpstr>
      <vt:lpstr>Spatial Transcriptomics</vt:lpstr>
      <vt:lpstr>PowerPoint Presentation</vt:lpstr>
      <vt:lpstr>Visium HD</vt:lpstr>
      <vt:lpstr>In-House Visium HD Example</vt:lpstr>
      <vt:lpstr>Curio Seeker</vt:lpstr>
      <vt:lpstr>In-House Curio Seeker Examples</vt:lpstr>
      <vt:lpstr>Curio Trekker</vt:lpstr>
      <vt:lpstr>Xenium by 10X Genomics</vt:lpstr>
      <vt:lpstr>Overall Assay Comparisons</vt:lpstr>
      <vt:lpstr>Curio Trekker Cross-Core Workflow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Anoja Perera</dc:creator>
  <cp:lastModifiedBy>Perera, Anoja</cp:lastModifiedBy>
  <cp:revision>259</cp:revision>
  <cp:lastPrinted>2019-10-03T19:37:48Z</cp:lastPrinted>
  <dcterms:created xsi:type="dcterms:W3CDTF">2019-09-24T15:42:06Z</dcterms:created>
  <dcterms:modified xsi:type="dcterms:W3CDTF">2024-10-21T21:41:17Z</dcterms:modified>
</cp:coreProperties>
</file>